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301" r:id="rId3"/>
    <p:sldId id="302" r:id="rId4"/>
    <p:sldId id="303" r:id="rId5"/>
    <p:sldId id="434" r:id="rId6"/>
    <p:sldId id="433" r:id="rId7"/>
    <p:sldId id="436" r:id="rId8"/>
    <p:sldId id="435" r:id="rId9"/>
    <p:sldId id="437" r:id="rId10"/>
    <p:sldId id="438" r:id="rId11"/>
    <p:sldId id="439" r:id="rId12"/>
    <p:sldId id="440" r:id="rId13"/>
    <p:sldId id="442" r:id="rId14"/>
    <p:sldId id="329" r:id="rId15"/>
    <p:sldId id="296" r:id="rId16"/>
    <p:sldId id="281" r:id="rId17"/>
    <p:sldId id="305" r:id="rId18"/>
    <p:sldId id="318" r:id="rId19"/>
    <p:sldId id="306" r:id="rId20"/>
    <p:sldId id="307" r:id="rId21"/>
    <p:sldId id="308" r:id="rId22"/>
    <p:sldId id="309" r:id="rId23"/>
    <p:sldId id="310" r:id="rId24"/>
    <p:sldId id="312" r:id="rId25"/>
    <p:sldId id="311" r:id="rId26"/>
    <p:sldId id="316" r:id="rId27"/>
    <p:sldId id="317" r:id="rId28"/>
    <p:sldId id="257" r:id="rId29"/>
    <p:sldId id="443" r:id="rId30"/>
    <p:sldId id="259" r:id="rId31"/>
    <p:sldId id="258" r:id="rId32"/>
    <p:sldId id="260" r:id="rId33"/>
    <p:sldId id="261" r:id="rId34"/>
    <p:sldId id="263" r:id="rId35"/>
    <p:sldId id="264" r:id="rId36"/>
    <p:sldId id="267" r:id="rId37"/>
    <p:sldId id="262" r:id="rId38"/>
    <p:sldId id="26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05"/>
    <p:restoredTop sz="93742"/>
  </p:normalViewPr>
  <p:slideViewPr>
    <p:cSldViewPr snapToGrid="0" snapToObjects="1">
      <p:cViewPr varScale="1">
        <p:scale>
          <a:sx n="116" d="100"/>
          <a:sy n="116" d="100"/>
        </p:scale>
        <p:origin x="2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5</a:t>
            </a:fld>
            <a:endParaRPr lang="en-US"/>
          </a:p>
        </p:txBody>
      </p:sp>
    </p:spTree>
    <p:extLst>
      <p:ext uri="{BB962C8B-B14F-4D97-AF65-F5344CB8AC3E}">
        <p14:creationId xmlns:p14="http://schemas.microsoft.com/office/powerpoint/2010/main" val="243094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6</a:t>
            </a:fld>
            <a:endParaRPr lang="en-US"/>
          </a:p>
        </p:txBody>
      </p:sp>
    </p:spTree>
    <p:extLst>
      <p:ext uri="{BB962C8B-B14F-4D97-AF65-F5344CB8AC3E}">
        <p14:creationId xmlns:p14="http://schemas.microsoft.com/office/powerpoint/2010/main" val="4012661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7</a:t>
            </a:fld>
            <a:endParaRPr lang="en-US"/>
          </a:p>
        </p:txBody>
      </p:sp>
    </p:spTree>
    <p:extLst>
      <p:ext uri="{BB962C8B-B14F-4D97-AF65-F5344CB8AC3E}">
        <p14:creationId xmlns:p14="http://schemas.microsoft.com/office/powerpoint/2010/main" val="13453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8</a:t>
            </a:fld>
            <a:endParaRPr lang="en-US"/>
          </a:p>
        </p:txBody>
      </p:sp>
    </p:spTree>
    <p:extLst>
      <p:ext uri="{BB962C8B-B14F-4D97-AF65-F5344CB8AC3E}">
        <p14:creationId xmlns:p14="http://schemas.microsoft.com/office/powerpoint/2010/main" val="10680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9</a:t>
            </a:fld>
            <a:endParaRPr lang="en-US"/>
          </a:p>
        </p:txBody>
      </p:sp>
    </p:spTree>
    <p:extLst>
      <p:ext uri="{BB962C8B-B14F-4D97-AF65-F5344CB8AC3E}">
        <p14:creationId xmlns:p14="http://schemas.microsoft.com/office/powerpoint/2010/main" val="1131351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10</a:t>
            </a:fld>
            <a:endParaRPr lang="en-US"/>
          </a:p>
        </p:txBody>
      </p:sp>
    </p:spTree>
    <p:extLst>
      <p:ext uri="{BB962C8B-B14F-4D97-AF65-F5344CB8AC3E}">
        <p14:creationId xmlns:p14="http://schemas.microsoft.com/office/powerpoint/2010/main" val="893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11</a:t>
            </a:fld>
            <a:endParaRPr lang="en-US"/>
          </a:p>
        </p:txBody>
      </p:sp>
    </p:spTree>
    <p:extLst>
      <p:ext uri="{BB962C8B-B14F-4D97-AF65-F5344CB8AC3E}">
        <p14:creationId xmlns:p14="http://schemas.microsoft.com/office/powerpoint/2010/main" val="2277469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12</a:t>
            </a:fld>
            <a:endParaRPr lang="en-US"/>
          </a:p>
        </p:txBody>
      </p:sp>
    </p:spTree>
    <p:extLst>
      <p:ext uri="{BB962C8B-B14F-4D97-AF65-F5344CB8AC3E}">
        <p14:creationId xmlns:p14="http://schemas.microsoft.com/office/powerpoint/2010/main" val="251903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28C75-60E9-BE4A-8635-52A2B84AF2D6}" type="slidenum">
              <a:rPr lang="en-US" smtClean="0"/>
              <a:t>13</a:t>
            </a:fld>
            <a:endParaRPr lang="en-US"/>
          </a:p>
        </p:txBody>
      </p:sp>
    </p:spTree>
    <p:extLst>
      <p:ext uri="{BB962C8B-B14F-4D97-AF65-F5344CB8AC3E}">
        <p14:creationId xmlns:p14="http://schemas.microsoft.com/office/powerpoint/2010/main" val="250176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10/16/24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ran.r-project.org/web/packages/outliers/" TargetMode="External"/><Relationship Id="rId2" Type="http://schemas.openxmlformats.org/officeDocument/2006/relationships/hyperlink" Target="https://cran.r-project.org/web/packages/MCMCglmm/index.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br>
              <a:rPr lang="en-US" sz="4900" dirty="0"/>
            </a:br>
            <a:br>
              <a:rPr lang="en-US" sz="4900" dirty="0"/>
            </a:br>
            <a:r>
              <a:rPr lang="en-US" sz="4900" dirty="0"/>
              <a:t>Random Effects, and what to do when there is no existing method.</a:t>
            </a:r>
            <a:br>
              <a:rPr lang="en-US" sz="4900" dirty="0"/>
            </a:br>
            <a:r>
              <a:rPr lang="en-US" sz="4900" dirty="0"/>
              <a:t> </a:t>
            </a:r>
            <a:br>
              <a:rPr lang="en-US" sz="4900" dirty="0"/>
            </a:br>
            <a:r>
              <a:rPr lang="en-US" sz="4000" dirty="0"/>
              <a:t>Biology 683</a:t>
            </a:r>
            <a:br>
              <a:rPr lang="en-US" sz="4000" dirty="0"/>
            </a:br>
            <a:br>
              <a:rPr lang="en-US" sz="4000" dirty="0"/>
            </a:br>
            <a:br>
              <a:rPr lang="en-US" sz="4000" dirty="0"/>
            </a:br>
            <a:br>
              <a:rPr lang="en-US" sz="4000" dirty="0"/>
            </a:br>
            <a:br>
              <a:rPr lang="en-US" sz="4000" dirty="0"/>
            </a:br>
            <a:r>
              <a:rPr lang="en-US" sz="2800" dirty="0"/>
              <a:t>Heath Blackmon</a:t>
            </a:r>
          </a:p>
        </p:txBody>
      </p:sp>
      <p:pic>
        <p:nvPicPr>
          <p:cNvPr id="1026" name="Picture 2" descr="A detailed illustration capturing the essence of Monte Carlo simulations and data analysis. The scene features a blend of statistical graphs, data visualizations, and mathematical equations, representing complex calculations and randomness. Roulette wheels and dice subtly integrated into the design symbolize the concept of probability and stochastic processes. In the background, sleek, futuristic computer screens display data plots and simulation results, adding a scientific and analytical atmosphere. The overall image should convey a sense of structured randomness, with elements of chance and order interwoven harmoniously.">
            <a:extLst>
              <a:ext uri="{FF2B5EF4-FFF2-40B4-BE49-F238E27FC236}">
                <a16:creationId xmlns:a16="http://schemas.microsoft.com/office/drawing/2014/main" id="{AAA9D426-D614-2FD2-70CE-DB779F79F3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777" y="1457661"/>
            <a:ext cx="5064325" cy="506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593767" y="1056625"/>
            <a:ext cx="5054533" cy="5262979"/>
          </a:xfrm>
          <a:prstGeom prst="rect">
            <a:avLst/>
          </a:prstGeom>
          <a:noFill/>
        </p:spPr>
        <p:txBody>
          <a:bodyPr wrap="square" rtlCol="0">
            <a:spAutoFit/>
          </a:bodyPr>
          <a:lstStyle/>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TGTAGACTACTGCATACTCGT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p:txBody>
      </p:sp>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4" y="2974751"/>
            <a:ext cx="338842" cy="338842"/>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1326730"/>
            <a:ext cx="338842" cy="338842"/>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2210149"/>
            <a:ext cx="338842" cy="338842"/>
          </a:xfrm>
          <a:prstGeom prst="rect">
            <a:avLst/>
          </a:prstGeom>
        </p:spPr>
      </p:pic>
      <p:sp>
        <p:nvSpPr>
          <p:cNvPr id="3" name="Rectangle 2">
            <a:extLst>
              <a:ext uri="{FF2B5EF4-FFF2-40B4-BE49-F238E27FC236}">
                <a16:creationId xmlns:a16="http://schemas.microsoft.com/office/drawing/2014/main" id="{EA2F97B6-3119-AA43-B5B0-D323660617A5}"/>
              </a:ext>
            </a:extLst>
          </p:cNvPr>
          <p:cNvSpPr/>
          <p:nvPr/>
        </p:nvSpPr>
        <p:spPr>
          <a:xfrm>
            <a:off x="7493331" y="1479279"/>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ow">
            <a:extLst>
              <a:ext uri="{FF2B5EF4-FFF2-40B4-BE49-F238E27FC236}">
                <a16:creationId xmlns:a16="http://schemas.microsoft.com/office/drawing/2014/main" id="{075737E2-C1EE-CF40-AFD7-8FC51ACE5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5" y="4778427"/>
            <a:ext cx="338842" cy="338842"/>
          </a:xfrm>
          <a:prstGeom prst="rect">
            <a:avLst/>
          </a:prstGeom>
        </p:spPr>
      </p:pic>
      <p:pic>
        <p:nvPicPr>
          <p:cNvPr id="19" name="Graphic 18" descr="Cow">
            <a:extLst>
              <a:ext uri="{FF2B5EF4-FFF2-40B4-BE49-F238E27FC236}">
                <a16:creationId xmlns:a16="http://schemas.microsoft.com/office/drawing/2014/main" id="{B50CB5B2-F96E-6E4A-8440-51C83B6D4F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5596705"/>
            <a:ext cx="338842" cy="338842"/>
          </a:xfrm>
          <a:prstGeom prst="rect">
            <a:avLst/>
          </a:prstGeom>
        </p:spPr>
      </p:pic>
      <p:pic>
        <p:nvPicPr>
          <p:cNvPr id="20" name="Graphic 19" descr="Cow">
            <a:extLst>
              <a:ext uri="{FF2B5EF4-FFF2-40B4-BE49-F238E27FC236}">
                <a16:creationId xmlns:a16="http://schemas.microsoft.com/office/drawing/2014/main" id="{B5C2BF80-AD66-FB48-AFD8-076ACF5F6C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3928420"/>
            <a:ext cx="338842" cy="338842"/>
          </a:xfrm>
          <a:prstGeom prst="rect">
            <a:avLst/>
          </a:prstGeom>
        </p:spPr>
      </p:pic>
      <p:sp>
        <p:nvSpPr>
          <p:cNvPr id="5" name="Rectangle 4">
            <a:extLst>
              <a:ext uri="{FF2B5EF4-FFF2-40B4-BE49-F238E27FC236}">
                <a16:creationId xmlns:a16="http://schemas.microsoft.com/office/drawing/2014/main" id="{1D2FF24C-A651-6246-B47B-BD329A0ED98C}"/>
              </a:ext>
            </a:extLst>
          </p:cNvPr>
          <p:cNvSpPr/>
          <p:nvPr/>
        </p:nvSpPr>
        <p:spPr>
          <a:xfrm>
            <a:off x="593767" y="105662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6329D9-1227-7843-AF76-BF12807ACDFF}"/>
              </a:ext>
            </a:extLst>
          </p:cNvPr>
          <p:cNvSpPr/>
          <p:nvPr/>
        </p:nvSpPr>
        <p:spPr>
          <a:xfrm>
            <a:off x="593766" y="192110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2EE3E2-F339-064D-AEDB-63A2DC03302A}"/>
              </a:ext>
            </a:extLst>
          </p:cNvPr>
          <p:cNvSpPr/>
          <p:nvPr/>
        </p:nvSpPr>
        <p:spPr>
          <a:xfrm>
            <a:off x="593765" y="278542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3AEF3D-BC64-FD45-814E-23231BBA6FA7}"/>
              </a:ext>
            </a:extLst>
          </p:cNvPr>
          <p:cNvSpPr/>
          <p:nvPr/>
        </p:nvSpPr>
        <p:spPr>
          <a:xfrm>
            <a:off x="593764" y="363019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ACF5ED-A23A-9540-AD68-50E9E0A74E8E}"/>
              </a:ext>
            </a:extLst>
          </p:cNvPr>
          <p:cNvSpPr/>
          <p:nvPr/>
        </p:nvSpPr>
        <p:spPr>
          <a:xfrm>
            <a:off x="593764" y="448263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0DE2F-7925-8244-857B-13A3532CA626}"/>
              </a:ext>
            </a:extLst>
          </p:cNvPr>
          <p:cNvSpPr/>
          <p:nvPr/>
        </p:nvSpPr>
        <p:spPr>
          <a:xfrm>
            <a:off x="593763" y="532660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2DEFDD-1584-524E-8C05-2D63C38304B6}"/>
              </a:ext>
            </a:extLst>
          </p:cNvPr>
          <p:cNvSpPr txBox="1"/>
          <p:nvPr/>
        </p:nvSpPr>
        <p:spPr>
          <a:xfrm>
            <a:off x="7584846" y="4377618"/>
            <a:ext cx="3074431" cy="369332"/>
          </a:xfrm>
          <a:prstGeom prst="rect">
            <a:avLst/>
          </a:prstGeom>
          <a:noFill/>
        </p:spPr>
        <p:txBody>
          <a:bodyPr wrap="none" rtlCol="0">
            <a:spAutoFit/>
          </a:bodyPr>
          <a:lstStyle/>
          <a:p>
            <a:r>
              <a:rPr lang="en-US" dirty="0"/>
              <a:t>AA                   AT                      TT</a:t>
            </a:r>
          </a:p>
        </p:txBody>
      </p:sp>
      <p:pic>
        <p:nvPicPr>
          <p:cNvPr id="26" name="Graphic 25" descr="Cow">
            <a:extLst>
              <a:ext uri="{FF2B5EF4-FFF2-40B4-BE49-F238E27FC236}">
                <a16:creationId xmlns:a16="http://schemas.microsoft.com/office/drawing/2014/main" id="{C93891AE-9048-234A-AF49-7939E4D5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3018" y="3994441"/>
            <a:ext cx="338842" cy="338842"/>
          </a:xfrm>
          <a:prstGeom prst="rect">
            <a:avLst/>
          </a:prstGeom>
        </p:spPr>
      </p:pic>
      <p:pic>
        <p:nvPicPr>
          <p:cNvPr id="27" name="Graphic 26" descr="Cow">
            <a:extLst>
              <a:ext uri="{FF2B5EF4-FFF2-40B4-BE49-F238E27FC236}">
                <a16:creationId xmlns:a16="http://schemas.microsoft.com/office/drawing/2014/main" id="{29D8598B-5783-6640-BB49-437DBF6A3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2312" y="1402254"/>
            <a:ext cx="338842" cy="338842"/>
          </a:xfrm>
          <a:prstGeom prst="rect">
            <a:avLst/>
          </a:prstGeom>
        </p:spPr>
      </p:pic>
      <p:pic>
        <p:nvPicPr>
          <p:cNvPr id="28" name="Graphic 27" descr="Cow">
            <a:extLst>
              <a:ext uri="{FF2B5EF4-FFF2-40B4-BE49-F238E27FC236}">
                <a16:creationId xmlns:a16="http://schemas.microsoft.com/office/drawing/2014/main" id="{EE5E2AC9-8F72-5447-B59C-A04C7396D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3829" y="2664397"/>
            <a:ext cx="338842" cy="338842"/>
          </a:xfrm>
          <a:prstGeom prst="rect">
            <a:avLst/>
          </a:prstGeom>
        </p:spPr>
      </p:pic>
      <p:sp>
        <p:nvSpPr>
          <p:cNvPr id="9" name="TextBox 8">
            <a:extLst>
              <a:ext uri="{FF2B5EF4-FFF2-40B4-BE49-F238E27FC236}">
                <a16:creationId xmlns:a16="http://schemas.microsoft.com/office/drawing/2014/main" id="{139D3221-4626-A242-9E52-926DB708DC62}"/>
              </a:ext>
            </a:extLst>
          </p:cNvPr>
          <p:cNvSpPr txBox="1"/>
          <p:nvPr/>
        </p:nvSpPr>
        <p:spPr>
          <a:xfrm rot="16200000">
            <a:off x="6752037" y="2649152"/>
            <a:ext cx="1113253" cy="369332"/>
          </a:xfrm>
          <a:prstGeom prst="rect">
            <a:avLst/>
          </a:prstGeom>
          <a:noFill/>
        </p:spPr>
        <p:txBody>
          <a:bodyPr wrap="none" rtlCol="0">
            <a:spAutoFit/>
          </a:bodyPr>
          <a:lstStyle/>
          <a:p>
            <a:r>
              <a:rPr lang="en-US" dirty="0"/>
              <a:t>coat color</a:t>
            </a:r>
          </a:p>
        </p:txBody>
      </p:sp>
      <p:sp>
        <p:nvSpPr>
          <p:cNvPr id="31" name="Rectangle 30">
            <a:extLst>
              <a:ext uri="{FF2B5EF4-FFF2-40B4-BE49-F238E27FC236}">
                <a16:creationId xmlns:a16="http://schemas.microsoft.com/office/drawing/2014/main" id="{7A572D2B-5D70-2F4E-808A-8D854F150189}"/>
              </a:ext>
            </a:extLst>
          </p:cNvPr>
          <p:cNvSpPr/>
          <p:nvPr/>
        </p:nvSpPr>
        <p:spPr>
          <a:xfrm>
            <a:off x="1280887" y="1062231"/>
            <a:ext cx="320637" cy="5149028"/>
          </a:xfrm>
          <a:prstGeom prst="rect">
            <a:avLst/>
          </a:prstGeom>
          <a:solidFill>
            <a:srgbClr val="FF26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508976-1ACE-E642-90A5-140C7BBD666B}"/>
              </a:ext>
            </a:extLst>
          </p:cNvPr>
          <p:cNvSpPr/>
          <p:nvPr/>
        </p:nvSpPr>
        <p:spPr>
          <a:xfrm>
            <a:off x="10322572" y="1540446"/>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675608C-F0C4-5F4B-B4F8-ACB6F7106BE9}"/>
              </a:ext>
            </a:extLst>
          </p:cNvPr>
          <p:cNvSpPr/>
          <p:nvPr/>
        </p:nvSpPr>
        <p:spPr>
          <a:xfrm>
            <a:off x="8906912" y="2793481"/>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3F94CF-76BE-454C-9126-2884279AABD7}"/>
              </a:ext>
            </a:extLst>
          </p:cNvPr>
          <p:cNvSpPr/>
          <p:nvPr/>
        </p:nvSpPr>
        <p:spPr>
          <a:xfrm>
            <a:off x="9100774" y="2793481"/>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46B36F6-3C9C-AC4A-B670-8F19E2943220}"/>
              </a:ext>
            </a:extLst>
          </p:cNvPr>
          <p:cNvSpPr/>
          <p:nvPr/>
        </p:nvSpPr>
        <p:spPr>
          <a:xfrm>
            <a:off x="7803465" y="4089098"/>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A3ACB1-3244-E44F-8641-F31CA43D09C8}"/>
              </a:ext>
            </a:extLst>
          </p:cNvPr>
          <p:cNvSpPr/>
          <p:nvPr/>
        </p:nvSpPr>
        <p:spPr>
          <a:xfrm>
            <a:off x="7624200" y="4092302"/>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8689A32-5422-9B42-9931-04FF187361F2}"/>
              </a:ext>
            </a:extLst>
          </p:cNvPr>
          <p:cNvSpPr/>
          <p:nvPr/>
        </p:nvSpPr>
        <p:spPr>
          <a:xfrm>
            <a:off x="10514764" y="15331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467398AB-5E5A-DE45-BAF2-8856941C91F4}"/>
              </a:ext>
            </a:extLst>
          </p:cNvPr>
          <p:cNvCxnSpPr>
            <a:cxnSpLocks/>
            <a:stCxn id="36" idx="7"/>
            <a:endCxn id="37" idx="2"/>
          </p:cNvCxnSpPr>
          <p:nvPr/>
        </p:nvCxnSpPr>
        <p:spPr>
          <a:xfrm flipV="1">
            <a:off x="7789672" y="1628281"/>
            <a:ext cx="2725092" cy="2491877"/>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9DE384BB-1384-CF45-A070-859FF17D4A22}"/>
              </a:ext>
            </a:extLst>
          </p:cNvPr>
          <p:cNvSpPr txBox="1"/>
          <p:nvPr/>
        </p:nvSpPr>
        <p:spPr>
          <a:xfrm>
            <a:off x="8749364" y="3542097"/>
            <a:ext cx="1850956" cy="369332"/>
          </a:xfrm>
          <a:prstGeom prst="rect">
            <a:avLst/>
          </a:prstGeom>
          <a:noFill/>
        </p:spPr>
        <p:txBody>
          <a:bodyPr wrap="none" rtlCol="0">
            <a:spAutoFit/>
          </a:bodyPr>
          <a:lstStyle/>
          <a:p>
            <a:r>
              <a:rPr lang="en-US" dirty="0"/>
              <a:t>Highly significant!</a:t>
            </a:r>
          </a:p>
        </p:txBody>
      </p:sp>
    </p:spTree>
    <p:extLst>
      <p:ext uri="{BB962C8B-B14F-4D97-AF65-F5344CB8AC3E}">
        <p14:creationId xmlns:p14="http://schemas.microsoft.com/office/powerpoint/2010/main" val="128560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4" y="772388"/>
            <a:ext cx="11503232" cy="6001643"/>
          </a:xfrm>
          <a:prstGeom prst="rect">
            <a:avLst/>
          </a:prstGeom>
          <a:noFill/>
        </p:spPr>
        <p:txBody>
          <a:bodyPr wrap="square" rtlCol="0">
            <a:spAutoFit/>
          </a:bodyPr>
          <a:lstStyle/>
          <a:p>
            <a:r>
              <a:rPr lang="en-US" sz="2400" b="1" dirty="0"/>
              <a:t>What is the problem with doing this across the whole genome?</a:t>
            </a:r>
          </a:p>
          <a:p>
            <a:endParaRPr lang="en-US" sz="2400" b="1" dirty="0"/>
          </a:p>
          <a:p>
            <a:r>
              <a:rPr lang="en-US" sz="2400" b="1" dirty="0"/>
              <a:t>Multiple tests lead to more false positives!</a:t>
            </a:r>
          </a:p>
          <a:p>
            <a:endParaRPr lang="en-US" sz="2400" b="1" dirty="0"/>
          </a:p>
          <a:p>
            <a:pPr marL="342900" indent="-342900">
              <a:buAutoNum type="arabicParenR"/>
            </a:pPr>
            <a:r>
              <a:rPr lang="en-US" sz="2400" dirty="0"/>
              <a:t>require a higher level of significance 5x10</a:t>
            </a:r>
            <a:r>
              <a:rPr lang="en-US" sz="2400" baseline="30000" dirty="0"/>
              <a:t>-8</a:t>
            </a:r>
          </a:p>
          <a:p>
            <a:pPr marL="342900" indent="-342900">
              <a:buAutoNum type="arabicParenR"/>
            </a:pPr>
            <a:r>
              <a:rPr lang="en-US" sz="2400" dirty="0"/>
              <a:t>only look at the very most significant</a:t>
            </a:r>
          </a:p>
          <a:p>
            <a:pPr marL="342900" indent="-342900">
              <a:buAutoNum type="arabicParenR"/>
            </a:pPr>
            <a:r>
              <a:rPr lang="en-US" sz="2400" dirty="0"/>
              <a:t>lots of more complicated approaches too!</a:t>
            </a:r>
          </a:p>
          <a:p>
            <a:pPr marL="342900" indent="-342900">
              <a:buAutoNum type="arabicParenR"/>
            </a:pPr>
            <a:endParaRPr lang="en-US" sz="2400" dirty="0"/>
          </a:p>
          <a:p>
            <a:r>
              <a:rPr lang="en-US" sz="2400" b="1" dirty="0"/>
              <a:t>What is one of the most basic requirements of almost all statistical tests?</a:t>
            </a:r>
          </a:p>
          <a:p>
            <a:endParaRPr lang="en-US" sz="2400" dirty="0"/>
          </a:p>
          <a:p>
            <a:r>
              <a:rPr lang="en-US" sz="2400" b="1" dirty="0"/>
              <a:t>Tests normally assume independence of the data points!</a:t>
            </a:r>
          </a:p>
          <a:p>
            <a:endParaRPr lang="en-US" sz="2400" b="1" dirty="0"/>
          </a:p>
          <a:p>
            <a:pPr marL="457200" indent="-457200">
              <a:buAutoNum type="arabicParenR"/>
            </a:pPr>
            <a:r>
              <a:rPr lang="en-US" sz="2400" dirty="0"/>
              <a:t>Samples from a population will be related to each other due to ancestry (trees!)</a:t>
            </a:r>
          </a:p>
          <a:p>
            <a:pPr marL="457200" indent="-457200">
              <a:buAutoNum type="arabicParenR"/>
            </a:pPr>
            <a:r>
              <a:rPr lang="en-US" sz="2400" dirty="0"/>
              <a:t>DNA sequencing is not done equally in all groups of people (western samples are usually over represented</a:t>
            </a:r>
          </a:p>
          <a:p>
            <a:endParaRPr lang="en-US" sz="2400" dirty="0"/>
          </a:p>
        </p:txBody>
      </p:sp>
    </p:spTree>
    <p:extLst>
      <p:ext uri="{BB962C8B-B14F-4D97-AF65-F5344CB8AC3E}">
        <p14:creationId xmlns:p14="http://schemas.microsoft.com/office/powerpoint/2010/main" val="417511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4" y="772388"/>
            <a:ext cx="7156974" cy="6001643"/>
          </a:xfrm>
          <a:prstGeom prst="rect">
            <a:avLst/>
          </a:prstGeom>
          <a:noFill/>
        </p:spPr>
        <p:txBody>
          <a:bodyPr wrap="square" rtlCol="0">
            <a:spAutoFit/>
          </a:bodyPr>
          <a:lstStyle/>
          <a:p>
            <a:r>
              <a:rPr lang="en-US" sz="2400" b="1" dirty="0"/>
              <a:t>What is epistasis?</a:t>
            </a:r>
          </a:p>
          <a:p>
            <a:endParaRPr lang="en-US" sz="2400" b="1" dirty="0"/>
          </a:p>
          <a:p>
            <a:r>
              <a:rPr lang="en-US" sz="2400" b="1" dirty="0"/>
              <a:t>It is the case where the impact of a genotype at one locus depend on the genotype at another locus!</a:t>
            </a:r>
          </a:p>
          <a:p>
            <a:endParaRPr lang="en-US" sz="2400" b="1" dirty="0"/>
          </a:p>
          <a:p>
            <a:r>
              <a:rPr lang="en-US" sz="2400" dirty="0"/>
              <a:t>To find this type of effect you would need to look at all pairs of genotypes. How many tests would we need to do then?</a:t>
            </a:r>
          </a:p>
          <a:p>
            <a:pPr marL="457200" indent="-457200">
              <a:buAutoNum type="arabicParenR"/>
            </a:pPr>
            <a:endParaRPr lang="en-US" sz="2400" dirty="0"/>
          </a:p>
          <a:p>
            <a:r>
              <a:rPr lang="en-US" sz="2400" dirty="0"/>
              <a:t>About 6 orders of magnitude more tests would be required.</a:t>
            </a:r>
          </a:p>
          <a:p>
            <a:endParaRPr lang="en-US" sz="2400" dirty="0"/>
          </a:p>
          <a:p>
            <a:r>
              <a:rPr lang="en-US" sz="2400" dirty="0"/>
              <a:t>Humans have around 4,000,000 sites that are variable like this which equates to 7,999,998,000,000</a:t>
            </a:r>
            <a:endParaRPr lang="en-US" sz="2400" dirty="0">
              <a:solidFill>
                <a:srgbClr val="000000"/>
              </a:solidFill>
              <a:latin typeface="Calibri" panose="020F0502020204030204" pitchFamily="34" charset="0"/>
            </a:endParaRPr>
          </a:p>
          <a:p>
            <a:endParaRPr lang="en-US" sz="2400" dirty="0"/>
          </a:p>
          <a:p>
            <a:endParaRPr lang="en-US" sz="2400" dirty="0"/>
          </a:p>
        </p:txBody>
      </p:sp>
      <p:grpSp>
        <p:nvGrpSpPr>
          <p:cNvPr id="3" name="Group 2">
            <a:extLst>
              <a:ext uri="{FF2B5EF4-FFF2-40B4-BE49-F238E27FC236}">
                <a16:creationId xmlns:a16="http://schemas.microsoft.com/office/drawing/2014/main" id="{730E7400-7DDF-E447-B893-8D2EF24AE5CF}"/>
              </a:ext>
            </a:extLst>
          </p:cNvPr>
          <p:cNvGrpSpPr/>
          <p:nvPr/>
        </p:nvGrpSpPr>
        <p:grpSpPr>
          <a:xfrm>
            <a:off x="7547115" y="874869"/>
            <a:ext cx="3779632" cy="3267672"/>
            <a:chOff x="6383333" y="3428999"/>
            <a:chExt cx="3779632" cy="3267672"/>
          </a:xfrm>
        </p:grpSpPr>
        <p:sp>
          <p:nvSpPr>
            <p:cNvPr id="5" name="Rectangle 4">
              <a:extLst>
                <a:ext uri="{FF2B5EF4-FFF2-40B4-BE49-F238E27FC236}">
                  <a16:creationId xmlns:a16="http://schemas.microsoft.com/office/drawing/2014/main" id="{35E4B0F3-33A8-6142-830B-6D01B1776169}"/>
                </a:ext>
              </a:extLst>
            </p:cNvPr>
            <p:cNvSpPr/>
            <p:nvPr/>
          </p:nvSpPr>
          <p:spPr>
            <a:xfrm>
              <a:off x="6905502" y="3429000"/>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BBF505-B813-F147-9CF5-1F1252B4792A}"/>
                </a:ext>
              </a:extLst>
            </p:cNvPr>
            <p:cNvSpPr txBox="1"/>
            <p:nvPr/>
          </p:nvSpPr>
          <p:spPr>
            <a:xfrm>
              <a:off x="6997017" y="6327339"/>
              <a:ext cx="3074431" cy="369332"/>
            </a:xfrm>
            <a:prstGeom prst="rect">
              <a:avLst/>
            </a:prstGeom>
            <a:noFill/>
          </p:spPr>
          <p:txBody>
            <a:bodyPr wrap="none" rtlCol="0">
              <a:spAutoFit/>
            </a:bodyPr>
            <a:lstStyle/>
            <a:p>
              <a:r>
                <a:rPr lang="en-US" dirty="0"/>
                <a:t>AA                   AT                    TT</a:t>
              </a:r>
            </a:p>
          </p:txBody>
        </p:sp>
        <p:pic>
          <p:nvPicPr>
            <p:cNvPr id="7" name="Graphic 6" descr="Cow">
              <a:extLst>
                <a:ext uri="{FF2B5EF4-FFF2-40B4-BE49-F238E27FC236}">
                  <a16:creationId xmlns:a16="http://schemas.microsoft.com/office/drawing/2014/main" id="{21A0C142-82E4-7A4C-8781-A6268B085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9296" y="5509965"/>
              <a:ext cx="708167" cy="708167"/>
            </a:xfrm>
            <a:prstGeom prst="rect">
              <a:avLst/>
            </a:prstGeom>
          </p:spPr>
        </p:pic>
        <p:pic>
          <p:nvPicPr>
            <p:cNvPr id="8" name="Graphic 7" descr="Cow">
              <a:extLst>
                <a:ext uri="{FF2B5EF4-FFF2-40B4-BE49-F238E27FC236}">
                  <a16:creationId xmlns:a16="http://schemas.microsoft.com/office/drawing/2014/main" id="{094EBD3C-C967-F746-B6CC-81F48F100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7017" y="3429000"/>
              <a:ext cx="708167" cy="708167"/>
            </a:xfrm>
            <a:prstGeom prst="rect">
              <a:avLst/>
            </a:prstGeom>
          </p:spPr>
        </p:pic>
        <p:pic>
          <p:nvPicPr>
            <p:cNvPr id="9" name="Graphic 8" descr="Cow">
              <a:extLst>
                <a:ext uri="{FF2B5EF4-FFF2-40B4-BE49-F238E27FC236}">
                  <a16:creationId xmlns:a16="http://schemas.microsoft.com/office/drawing/2014/main" id="{5B4C7497-3504-1C49-BFE8-2F41BCAA73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97017" y="4495253"/>
              <a:ext cx="708167" cy="708167"/>
            </a:xfrm>
            <a:prstGeom prst="rect">
              <a:avLst/>
            </a:prstGeom>
          </p:spPr>
        </p:pic>
        <p:pic>
          <p:nvPicPr>
            <p:cNvPr id="20" name="Graphic 19" descr="Cow">
              <a:extLst>
                <a:ext uri="{FF2B5EF4-FFF2-40B4-BE49-F238E27FC236}">
                  <a16:creationId xmlns:a16="http://schemas.microsoft.com/office/drawing/2014/main" id="{34A1B64B-0C56-E247-8C21-BC1F3692BE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3281" y="3428999"/>
              <a:ext cx="708167" cy="708167"/>
            </a:xfrm>
            <a:prstGeom prst="rect">
              <a:avLst/>
            </a:prstGeom>
          </p:spPr>
        </p:pic>
        <p:pic>
          <p:nvPicPr>
            <p:cNvPr id="21" name="Graphic 20" descr="Cow">
              <a:extLst>
                <a:ext uri="{FF2B5EF4-FFF2-40B4-BE49-F238E27FC236}">
                  <a16:creationId xmlns:a16="http://schemas.microsoft.com/office/drawing/2014/main" id="{D6E74739-F3B3-EC4E-AED3-C7253A605A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3281" y="5509965"/>
              <a:ext cx="708167" cy="708167"/>
            </a:xfrm>
            <a:prstGeom prst="rect">
              <a:avLst/>
            </a:prstGeom>
          </p:spPr>
        </p:pic>
        <p:pic>
          <p:nvPicPr>
            <p:cNvPr id="22" name="Graphic 21" descr="Cow">
              <a:extLst>
                <a:ext uri="{FF2B5EF4-FFF2-40B4-BE49-F238E27FC236}">
                  <a16:creationId xmlns:a16="http://schemas.microsoft.com/office/drawing/2014/main" id="{D5CC10BE-E1D8-404C-A6C2-5F724BA965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3280" y="4471689"/>
              <a:ext cx="708167" cy="708167"/>
            </a:xfrm>
            <a:prstGeom prst="rect">
              <a:avLst/>
            </a:prstGeom>
          </p:spPr>
        </p:pic>
        <p:pic>
          <p:nvPicPr>
            <p:cNvPr id="23" name="Graphic 22" descr="Cow">
              <a:extLst>
                <a:ext uri="{FF2B5EF4-FFF2-40B4-BE49-F238E27FC236}">
                  <a16:creationId xmlns:a16="http://schemas.microsoft.com/office/drawing/2014/main" id="{1E74C2B3-6EF1-A247-B795-B921D1B1C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5705" y="5509965"/>
              <a:ext cx="708167" cy="708167"/>
            </a:xfrm>
            <a:prstGeom prst="rect">
              <a:avLst/>
            </a:prstGeom>
          </p:spPr>
        </p:pic>
        <p:pic>
          <p:nvPicPr>
            <p:cNvPr id="24" name="Graphic 23" descr="Cow">
              <a:extLst>
                <a:ext uri="{FF2B5EF4-FFF2-40B4-BE49-F238E27FC236}">
                  <a16:creationId xmlns:a16="http://schemas.microsoft.com/office/drawing/2014/main" id="{E9BFDECE-87F0-5542-8B8E-F32D86A95F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0149" y="3428999"/>
              <a:ext cx="708167" cy="708167"/>
            </a:xfrm>
            <a:prstGeom prst="rect">
              <a:avLst/>
            </a:prstGeom>
          </p:spPr>
        </p:pic>
        <p:pic>
          <p:nvPicPr>
            <p:cNvPr id="25" name="Graphic 24" descr="Cow">
              <a:extLst>
                <a:ext uri="{FF2B5EF4-FFF2-40B4-BE49-F238E27FC236}">
                  <a16:creationId xmlns:a16="http://schemas.microsoft.com/office/drawing/2014/main" id="{95308BB2-1AA3-FA40-AF5D-7E6792FE2A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0148" y="4471689"/>
              <a:ext cx="708167" cy="708167"/>
            </a:xfrm>
            <a:prstGeom prst="rect">
              <a:avLst/>
            </a:prstGeom>
          </p:spPr>
        </p:pic>
        <p:sp>
          <p:nvSpPr>
            <p:cNvPr id="2" name="TextBox 1">
              <a:extLst>
                <a:ext uri="{FF2B5EF4-FFF2-40B4-BE49-F238E27FC236}">
                  <a16:creationId xmlns:a16="http://schemas.microsoft.com/office/drawing/2014/main" id="{9BCAB15A-352B-814F-84CF-1D3FA62FD757}"/>
                </a:ext>
              </a:extLst>
            </p:cNvPr>
            <p:cNvSpPr txBox="1"/>
            <p:nvPr/>
          </p:nvSpPr>
          <p:spPr>
            <a:xfrm>
              <a:off x="6383333" y="3595253"/>
              <a:ext cx="476412" cy="2585323"/>
            </a:xfrm>
            <a:prstGeom prst="rect">
              <a:avLst/>
            </a:prstGeom>
            <a:noFill/>
          </p:spPr>
          <p:txBody>
            <a:bodyPr wrap="none" rtlCol="0">
              <a:spAutoFit/>
            </a:bodyPr>
            <a:lstStyle/>
            <a:p>
              <a:r>
                <a:rPr lang="en-US" dirty="0"/>
                <a:t>GG</a:t>
              </a:r>
            </a:p>
            <a:p>
              <a:endParaRPr lang="en-US" dirty="0"/>
            </a:p>
            <a:p>
              <a:endParaRPr lang="en-US" dirty="0"/>
            </a:p>
            <a:p>
              <a:endParaRPr lang="en-US" dirty="0"/>
            </a:p>
            <a:p>
              <a:r>
                <a:rPr lang="en-US" dirty="0"/>
                <a:t>GT</a:t>
              </a:r>
            </a:p>
            <a:p>
              <a:endParaRPr lang="en-US" dirty="0"/>
            </a:p>
            <a:p>
              <a:endParaRPr lang="en-US" dirty="0"/>
            </a:p>
            <a:p>
              <a:endParaRPr lang="en-US" sz="1200" dirty="0"/>
            </a:p>
            <a:p>
              <a:r>
                <a:rPr lang="en-US" dirty="0"/>
                <a:t>TT</a:t>
              </a:r>
            </a:p>
          </p:txBody>
        </p:sp>
      </p:grpSp>
    </p:spTree>
    <p:extLst>
      <p:ext uri="{BB962C8B-B14F-4D97-AF65-F5344CB8AC3E}">
        <p14:creationId xmlns:p14="http://schemas.microsoft.com/office/powerpoint/2010/main" val="227858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677108"/>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Problems </a:t>
            </a:r>
            <a:endParaRPr lang="en-US" sz="1000" dirty="0"/>
          </a:p>
        </p:txBody>
      </p:sp>
      <p:sp>
        <p:nvSpPr>
          <p:cNvPr id="10" name="TextBox 9">
            <a:extLst>
              <a:ext uri="{FF2B5EF4-FFF2-40B4-BE49-F238E27FC236}">
                <a16:creationId xmlns:a16="http://schemas.microsoft.com/office/drawing/2014/main" id="{D5311012-32F9-3442-98AD-056B8611C318}"/>
              </a:ext>
            </a:extLst>
          </p:cNvPr>
          <p:cNvSpPr txBox="1"/>
          <p:nvPr/>
        </p:nvSpPr>
        <p:spPr>
          <a:xfrm>
            <a:off x="344383" y="772388"/>
            <a:ext cx="10616541" cy="4524315"/>
          </a:xfrm>
          <a:prstGeom prst="rect">
            <a:avLst/>
          </a:prstGeom>
          <a:noFill/>
        </p:spPr>
        <p:txBody>
          <a:bodyPr wrap="square" rtlCol="0">
            <a:spAutoFit/>
          </a:bodyPr>
          <a:lstStyle/>
          <a:p>
            <a:r>
              <a:rPr lang="en-US" sz="2400" b="1" dirty="0"/>
              <a:t>What about the environment?</a:t>
            </a:r>
          </a:p>
          <a:p>
            <a:endParaRPr lang="en-US" sz="2400" b="1" dirty="0"/>
          </a:p>
          <a:p>
            <a:r>
              <a:rPr lang="en-US" sz="2400" b="1" dirty="0"/>
              <a:t>Many diseases have a strong environmental component (heart disease, diabetes, cancer, etc.)</a:t>
            </a:r>
          </a:p>
          <a:p>
            <a:endParaRPr lang="en-US" sz="2400" b="1" dirty="0"/>
          </a:p>
          <a:p>
            <a:r>
              <a:rPr lang="en-US" sz="2400" dirty="0"/>
              <a:t>If these are left out of the study often what is discovered is actually genetic variation that happens to coincide with environmental factors?</a:t>
            </a:r>
          </a:p>
          <a:p>
            <a:pPr marL="457200" indent="-457200">
              <a:buAutoNum type="arabicParenR"/>
            </a:pPr>
            <a:endParaRPr lang="en-US" sz="2400" dirty="0"/>
          </a:p>
          <a:p>
            <a:r>
              <a:rPr lang="en-US" sz="2400" dirty="0"/>
              <a:t>If a disease is more common in Europeans than Africans or Asians but it is because of a lifestyle characteristic any genetic variation that is common in Europeans but rare in Africans and Asians could appear associated with the disease.</a:t>
            </a:r>
          </a:p>
          <a:p>
            <a:endParaRPr lang="en-US" sz="2400" dirty="0"/>
          </a:p>
        </p:txBody>
      </p:sp>
    </p:spTree>
    <p:extLst>
      <p:ext uri="{BB962C8B-B14F-4D97-AF65-F5344CB8AC3E}">
        <p14:creationId xmlns:p14="http://schemas.microsoft.com/office/powerpoint/2010/main" val="47783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Mixed models</a:t>
            </a:r>
          </a:p>
        </p:txBody>
      </p:sp>
      <p:sp>
        <p:nvSpPr>
          <p:cNvPr id="3" name="TextBox 2"/>
          <p:cNvSpPr txBox="1"/>
          <p:nvPr/>
        </p:nvSpPr>
        <p:spPr>
          <a:xfrm>
            <a:off x="1090670" y="1531345"/>
            <a:ext cx="10168569" cy="3539430"/>
          </a:xfrm>
          <a:prstGeom prst="rect">
            <a:avLst/>
          </a:prstGeom>
          <a:noFill/>
        </p:spPr>
        <p:txBody>
          <a:bodyPr wrap="square" rtlCol="0">
            <a:spAutoFit/>
          </a:bodyPr>
          <a:lstStyle/>
          <a:p>
            <a:r>
              <a:rPr lang="en-US" sz="2800" dirty="0"/>
              <a:t>Mixed models are models that include fixed and and random effects.</a:t>
            </a:r>
          </a:p>
          <a:p>
            <a:endParaRPr lang="en-US" sz="2800" dirty="0"/>
          </a:p>
          <a:p>
            <a:r>
              <a:rPr lang="en-US" sz="2800" dirty="0"/>
              <a:t>Fixed effects can be repeated by other researchers. These are the variables that you are interested in studying.</a:t>
            </a:r>
          </a:p>
          <a:p>
            <a:endParaRPr lang="en-US" sz="2800" dirty="0"/>
          </a:p>
          <a:p>
            <a:r>
              <a:rPr lang="en-US" sz="2800" dirty="0"/>
              <a:t>Random effects are usually nuisance parameters. These are variables that other researchers cannot replicate and you are not interested in inferring anything about them.</a:t>
            </a:r>
          </a:p>
        </p:txBody>
      </p:sp>
    </p:spTree>
    <p:extLst>
      <p:ext uri="{BB962C8B-B14F-4D97-AF65-F5344CB8AC3E}">
        <p14:creationId xmlns:p14="http://schemas.microsoft.com/office/powerpoint/2010/main" val="156831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Mixed models</a:t>
            </a:r>
          </a:p>
        </p:txBody>
      </p:sp>
      <p:sp>
        <p:nvSpPr>
          <p:cNvPr id="3" name="TextBox 2"/>
          <p:cNvSpPr txBox="1"/>
          <p:nvPr/>
        </p:nvSpPr>
        <p:spPr>
          <a:xfrm>
            <a:off x="1090670" y="1531345"/>
            <a:ext cx="10168569" cy="3970318"/>
          </a:xfrm>
          <a:prstGeom prst="rect">
            <a:avLst/>
          </a:prstGeom>
          <a:noFill/>
        </p:spPr>
        <p:txBody>
          <a:bodyPr wrap="square" rtlCol="0">
            <a:spAutoFit/>
          </a:bodyPr>
          <a:lstStyle/>
          <a:p>
            <a:r>
              <a:rPr lang="en-US" sz="2800" dirty="0"/>
              <a:t>Fixed effects are the variables whose impact we wish to determine</a:t>
            </a:r>
          </a:p>
          <a:p>
            <a:pPr marL="742950" lvl="1" indent="-285750">
              <a:buFont typeface="Arial" charset="0"/>
              <a:buChar char="•"/>
            </a:pPr>
            <a:r>
              <a:rPr lang="en-US" sz="2800" dirty="0"/>
              <a:t>Characteristics of the media or habitat</a:t>
            </a:r>
          </a:p>
          <a:p>
            <a:pPr marL="742950" lvl="1" indent="-285750">
              <a:buFont typeface="Arial" charset="0"/>
              <a:buChar char="•"/>
            </a:pPr>
            <a:r>
              <a:rPr lang="en-US" sz="2800" dirty="0"/>
              <a:t>Experimental treatments</a:t>
            </a:r>
          </a:p>
          <a:p>
            <a:pPr marL="742950" lvl="1" indent="-285750">
              <a:buFont typeface="Arial" charset="0"/>
              <a:buChar char="•"/>
            </a:pPr>
            <a:r>
              <a:rPr lang="en-US" sz="2800" dirty="0"/>
              <a:t>Age groups</a:t>
            </a:r>
          </a:p>
          <a:p>
            <a:pPr marL="742950" lvl="1" indent="-285750">
              <a:buFont typeface="Arial" charset="0"/>
              <a:buChar char="•"/>
            </a:pPr>
            <a:r>
              <a:rPr lang="en-US" sz="2800" dirty="0"/>
              <a:t>Time points</a:t>
            </a:r>
          </a:p>
          <a:p>
            <a:pPr marL="742950" lvl="1" indent="-285750">
              <a:buFont typeface="Arial" charset="0"/>
              <a:buChar char="•"/>
            </a:pPr>
            <a:r>
              <a:rPr lang="en-US" sz="2800" dirty="0"/>
              <a:t>Mutant genotypes</a:t>
            </a:r>
          </a:p>
          <a:p>
            <a:pPr marL="742950" lvl="1" indent="-285750">
              <a:buFont typeface="Arial" charset="0"/>
              <a:buChar char="•"/>
            </a:pPr>
            <a:endParaRPr lang="en-US" sz="2800" dirty="0"/>
          </a:p>
          <a:p>
            <a:r>
              <a:rPr lang="en-US" sz="2800" dirty="0"/>
              <a:t>Conclusions that you reach are only applicable to the groups or treatments you include in the study</a:t>
            </a:r>
          </a:p>
        </p:txBody>
      </p:sp>
    </p:spTree>
    <p:extLst>
      <p:ext uri="{BB962C8B-B14F-4D97-AF65-F5344CB8AC3E}">
        <p14:creationId xmlns:p14="http://schemas.microsoft.com/office/powerpoint/2010/main" val="862157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fixed effects</a:t>
            </a:r>
          </a:p>
        </p:txBody>
      </p:sp>
      <p:sp>
        <p:nvSpPr>
          <p:cNvPr id="3" name="Rectangle 2"/>
          <p:cNvSpPr/>
          <p:nvPr/>
        </p:nvSpPr>
        <p:spPr>
          <a:xfrm>
            <a:off x="214642" y="1109317"/>
            <a:ext cx="6871787" cy="1815882"/>
          </a:xfrm>
          <a:prstGeom prst="rect">
            <a:avLst/>
          </a:prstGeom>
        </p:spPr>
        <p:txBody>
          <a:bodyPr wrap="square">
            <a:spAutoFit/>
          </a:bodyPr>
          <a:lstStyle/>
          <a:p>
            <a:r>
              <a:rPr lang="en-US" sz="2800" dirty="0"/>
              <a:t>Reciprocal relocation experiment to investigate how genotype and habitat interact to determine the fitness of stickleback fish (Rundle 2002).</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429" y="1294063"/>
            <a:ext cx="4925765" cy="349450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671386282"/>
              </p:ext>
            </p:extLst>
          </p:nvPr>
        </p:nvGraphicFramePr>
        <p:xfrm>
          <a:off x="864347" y="3595213"/>
          <a:ext cx="4489705" cy="1858832"/>
        </p:xfrm>
        <a:graphic>
          <a:graphicData uri="http://schemas.openxmlformats.org/drawingml/2006/table">
            <a:tbl>
              <a:tblPr firstRow="1" bandRow="1">
                <a:tableStyleId>{5C22544A-7EE6-4342-B048-85BDC9FD1C3A}</a:tableStyleId>
              </a:tblPr>
              <a:tblGrid>
                <a:gridCol w="1000547">
                  <a:extLst>
                    <a:ext uri="{9D8B030D-6E8A-4147-A177-3AD203B41FA5}">
                      <a16:colId xmlns:a16="http://schemas.microsoft.com/office/drawing/2014/main" val="20000"/>
                    </a:ext>
                  </a:extLst>
                </a:gridCol>
                <a:gridCol w="918751">
                  <a:extLst>
                    <a:ext uri="{9D8B030D-6E8A-4147-A177-3AD203B41FA5}">
                      <a16:colId xmlns:a16="http://schemas.microsoft.com/office/drawing/2014/main" val="20001"/>
                    </a:ext>
                  </a:extLst>
                </a:gridCol>
                <a:gridCol w="1078772">
                  <a:extLst>
                    <a:ext uri="{9D8B030D-6E8A-4147-A177-3AD203B41FA5}">
                      <a16:colId xmlns:a16="http://schemas.microsoft.com/office/drawing/2014/main" val="20002"/>
                    </a:ext>
                  </a:extLst>
                </a:gridCol>
                <a:gridCol w="1491635">
                  <a:extLst>
                    <a:ext uri="{9D8B030D-6E8A-4147-A177-3AD203B41FA5}">
                      <a16:colId xmlns:a16="http://schemas.microsoft.com/office/drawing/2014/main" val="20003"/>
                    </a:ext>
                  </a:extLst>
                </a:gridCol>
              </a:tblGrid>
              <a:tr h="375208">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b="0" dirty="0">
                          <a:solidFill>
                            <a:schemeClr val="tx1"/>
                          </a:solidFill>
                          <a:latin typeface="+mn-lt"/>
                        </a:rPr>
                        <a:t>Source habitat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0948">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Shallow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Deep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8932">
                <a:tc rowSpan="2">
                  <a:txBody>
                    <a:bodyPr/>
                    <a:lstStyle/>
                    <a:p>
                      <a:pPr algn="ctr"/>
                      <a:r>
                        <a:rPr lang="en-US" b="0" dirty="0">
                          <a:solidFill>
                            <a:schemeClr val="tx1"/>
                          </a:solidFill>
                          <a:latin typeface="+mn-lt"/>
                        </a:rPr>
                        <a:t>Test</a:t>
                      </a:r>
                      <a:r>
                        <a:rPr lang="en-US" b="0" baseline="0" dirty="0">
                          <a:solidFill>
                            <a:schemeClr val="tx1"/>
                          </a:solidFill>
                          <a:latin typeface="+mn-lt"/>
                        </a:rPr>
                        <a:t> habitat</a:t>
                      </a:r>
                      <a:endParaRPr lang="en-US"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Shallow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12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11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58932">
                <a:tc vMerge="1">
                  <a:txBody>
                    <a:bodyPr/>
                    <a:lstStyle/>
                    <a:p>
                      <a:pPr algn="ctr"/>
                      <a:endParaRPr lang="en-US" b="0" dirty="0">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Deep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7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11 fish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4046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fixed effects (two factor ANOVA)</a:t>
            </a:r>
          </a:p>
        </p:txBody>
      </p:sp>
      <p:sp>
        <p:nvSpPr>
          <p:cNvPr id="9" name="Rectangle 8"/>
          <p:cNvSpPr/>
          <p:nvPr/>
        </p:nvSpPr>
        <p:spPr>
          <a:xfrm>
            <a:off x="196151" y="1166908"/>
            <a:ext cx="5777307" cy="439074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84" y="1347159"/>
            <a:ext cx="5407974" cy="4210494"/>
          </a:xfrm>
          <a:prstGeom prst="rect">
            <a:avLst/>
          </a:prstGeom>
        </p:spPr>
      </p:pic>
      <p:sp>
        <p:nvSpPr>
          <p:cNvPr id="8" name="TextBox 7"/>
          <p:cNvSpPr txBox="1"/>
          <p:nvPr/>
        </p:nvSpPr>
        <p:spPr>
          <a:xfrm rot="16200000">
            <a:off x="-20094" y="2866827"/>
            <a:ext cx="801823" cy="369332"/>
          </a:xfrm>
          <a:prstGeom prst="rect">
            <a:avLst/>
          </a:prstGeom>
          <a:noFill/>
        </p:spPr>
        <p:txBody>
          <a:bodyPr wrap="none" rtlCol="0">
            <a:spAutoFit/>
          </a:bodyPr>
          <a:lstStyle/>
          <a:p>
            <a:r>
              <a:rPr lang="en-US" dirty="0"/>
              <a:t>fitness</a:t>
            </a:r>
          </a:p>
        </p:txBody>
      </p:sp>
      <p:pic>
        <p:nvPicPr>
          <p:cNvPr id="4" name="Picture 3">
            <a:extLst>
              <a:ext uri="{FF2B5EF4-FFF2-40B4-BE49-F238E27FC236}">
                <a16:creationId xmlns:a16="http://schemas.microsoft.com/office/drawing/2014/main" id="{19BB6B5B-5114-A747-AD8A-773AD86B3228}"/>
              </a:ext>
            </a:extLst>
          </p:cNvPr>
          <p:cNvPicPr>
            <a:picLocks noChangeAspect="1"/>
          </p:cNvPicPr>
          <p:nvPr/>
        </p:nvPicPr>
        <p:blipFill>
          <a:blip r:embed="rId3"/>
          <a:stretch>
            <a:fillRect/>
          </a:stretch>
        </p:blipFill>
        <p:spPr>
          <a:xfrm>
            <a:off x="6755571" y="3266797"/>
            <a:ext cx="5436427" cy="3508075"/>
          </a:xfrm>
          <a:prstGeom prst="rect">
            <a:avLst/>
          </a:prstGeom>
        </p:spPr>
      </p:pic>
      <p:pic>
        <p:nvPicPr>
          <p:cNvPr id="7" name="Picture 6">
            <a:extLst>
              <a:ext uri="{FF2B5EF4-FFF2-40B4-BE49-F238E27FC236}">
                <a16:creationId xmlns:a16="http://schemas.microsoft.com/office/drawing/2014/main" id="{674BAD2D-7D56-CF44-B7AA-61319AC473F8}"/>
              </a:ext>
            </a:extLst>
          </p:cNvPr>
          <p:cNvPicPr>
            <a:picLocks noChangeAspect="1"/>
          </p:cNvPicPr>
          <p:nvPr/>
        </p:nvPicPr>
        <p:blipFill>
          <a:blip r:embed="rId4"/>
          <a:stretch>
            <a:fillRect/>
          </a:stretch>
        </p:blipFill>
        <p:spPr>
          <a:xfrm>
            <a:off x="6755572" y="935915"/>
            <a:ext cx="5436427" cy="2005140"/>
          </a:xfrm>
          <a:prstGeom prst="rect">
            <a:avLst/>
          </a:prstGeom>
        </p:spPr>
      </p:pic>
    </p:spTree>
    <p:extLst>
      <p:ext uri="{BB962C8B-B14F-4D97-AF65-F5344CB8AC3E}">
        <p14:creationId xmlns:p14="http://schemas.microsoft.com/office/powerpoint/2010/main" val="173676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Interpreting Coefficients</a:t>
            </a:r>
          </a:p>
        </p:txBody>
      </p:sp>
      <p:pic>
        <p:nvPicPr>
          <p:cNvPr id="4" name="Picture 3">
            <a:extLst>
              <a:ext uri="{FF2B5EF4-FFF2-40B4-BE49-F238E27FC236}">
                <a16:creationId xmlns:a16="http://schemas.microsoft.com/office/drawing/2014/main" id="{19BB6B5B-5114-A747-AD8A-773AD86B3228}"/>
              </a:ext>
            </a:extLst>
          </p:cNvPr>
          <p:cNvPicPr>
            <a:picLocks noChangeAspect="1"/>
          </p:cNvPicPr>
          <p:nvPr/>
        </p:nvPicPr>
        <p:blipFill>
          <a:blip r:embed="rId2"/>
          <a:stretch>
            <a:fillRect/>
          </a:stretch>
        </p:blipFill>
        <p:spPr>
          <a:xfrm>
            <a:off x="166415" y="1569657"/>
            <a:ext cx="6246865" cy="4031043"/>
          </a:xfrm>
          <a:prstGeom prst="rect">
            <a:avLst/>
          </a:prstGeom>
        </p:spPr>
      </p:pic>
      <p:pic>
        <p:nvPicPr>
          <p:cNvPr id="14" name="Picture 13">
            <a:extLst>
              <a:ext uri="{FF2B5EF4-FFF2-40B4-BE49-F238E27FC236}">
                <a16:creationId xmlns:a16="http://schemas.microsoft.com/office/drawing/2014/main" id="{3E254508-BB89-4049-985A-A64DC8AF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100" y="1569656"/>
            <a:ext cx="5177486" cy="4031043"/>
          </a:xfrm>
          <a:prstGeom prst="rect">
            <a:avLst/>
          </a:prstGeom>
        </p:spPr>
      </p:pic>
    </p:spTree>
    <p:extLst>
      <p:ext uri="{BB962C8B-B14F-4D97-AF65-F5344CB8AC3E}">
        <p14:creationId xmlns:p14="http://schemas.microsoft.com/office/powerpoint/2010/main" val="652420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random effect</a:t>
            </a:r>
          </a:p>
        </p:txBody>
      </p:sp>
      <p:sp>
        <p:nvSpPr>
          <p:cNvPr id="3" name="TextBox 2"/>
          <p:cNvSpPr txBox="1"/>
          <p:nvPr/>
        </p:nvSpPr>
        <p:spPr>
          <a:xfrm>
            <a:off x="1090670" y="1531345"/>
            <a:ext cx="10168569" cy="4832092"/>
          </a:xfrm>
          <a:prstGeom prst="rect">
            <a:avLst/>
          </a:prstGeom>
          <a:noFill/>
        </p:spPr>
        <p:txBody>
          <a:bodyPr wrap="square" rtlCol="0">
            <a:spAutoFit/>
          </a:bodyPr>
          <a:lstStyle/>
          <a:p>
            <a:r>
              <a:rPr lang="en-US" sz="2800" dirty="0"/>
              <a:t>These are randomly sampled categories of a variable that represent groups of individual measurements.  Usually random effects are not repeatable.</a:t>
            </a:r>
          </a:p>
          <a:p>
            <a:endParaRPr lang="en-US" sz="2800" dirty="0"/>
          </a:p>
          <a:p>
            <a:pPr marL="742950" lvl="1" indent="-285750">
              <a:buFont typeface="Arial" charset="0"/>
              <a:buChar char="•"/>
            </a:pPr>
            <a:r>
              <a:rPr lang="en-US" sz="2800" dirty="0"/>
              <a:t>Study sites</a:t>
            </a:r>
          </a:p>
          <a:p>
            <a:pPr marL="742950" lvl="1" indent="-285750">
              <a:buFont typeface="Arial" charset="0"/>
              <a:buChar char="•"/>
            </a:pPr>
            <a:r>
              <a:rPr lang="en-US" sz="2800" dirty="0"/>
              <a:t>Environmental chambers</a:t>
            </a:r>
          </a:p>
          <a:p>
            <a:pPr marL="742950" lvl="1" indent="-285750">
              <a:buFont typeface="Arial" charset="0"/>
              <a:buChar char="•"/>
            </a:pPr>
            <a:r>
              <a:rPr lang="en-US" sz="2800" dirty="0"/>
              <a:t>Families made up of siblings</a:t>
            </a:r>
          </a:p>
          <a:p>
            <a:pPr marL="742950" lvl="1" indent="-285750">
              <a:buFont typeface="Arial" charset="0"/>
              <a:buChar char="•"/>
            </a:pPr>
            <a:r>
              <a:rPr lang="en-US" sz="2800" dirty="0"/>
              <a:t>Measurements within individuals</a:t>
            </a:r>
          </a:p>
          <a:p>
            <a:pPr marL="742950" lvl="1" indent="-285750">
              <a:buFont typeface="Arial" charset="0"/>
              <a:buChar char="•"/>
            </a:pPr>
            <a:endParaRPr lang="en-US" sz="2800" dirty="0"/>
          </a:p>
          <a:p>
            <a:r>
              <a:rPr lang="en-US" sz="2800" dirty="0"/>
              <a:t>Conclusions that you reach are applicable only to the sample being studied.</a:t>
            </a:r>
          </a:p>
        </p:txBody>
      </p:sp>
    </p:spTree>
    <p:extLst>
      <p:ext uri="{BB962C8B-B14F-4D97-AF65-F5344CB8AC3E}">
        <p14:creationId xmlns:p14="http://schemas.microsoft.com/office/powerpoint/2010/main" val="384590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Other kinds of regression</a:t>
            </a:r>
          </a:p>
        </p:txBody>
      </p:sp>
      <p:sp>
        <p:nvSpPr>
          <p:cNvPr id="3" name="TextBox 2"/>
          <p:cNvSpPr txBox="1"/>
          <p:nvPr/>
        </p:nvSpPr>
        <p:spPr>
          <a:xfrm>
            <a:off x="264406" y="1322024"/>
            <a:ext cx="10719412" cy="3785652"/>
          </a:xfrm>
          <a:prstGeom prst="rect">
            <a:avLst/>
          </a:prstGeom>
          <a:noFill/>
        </p:spPr>
        <p:txBody>
          <a:bodyPr wrap="square" rtlCol="0">
            <a:spAutoFit/>
          </a:bodyPr>
          <a:lstStyle/>
          <a:p>
            <a:r>
              <a:rPr lang="en-US" sz="2400" b="1" dirty="0"/>
              <a:t>Logistic regression </a:t>
            </a:r>
            <a:r>
              <a:rPr lang="en-US" sz="2400" dirty="0"/>
              <a:t>allows us to fit a binary response variable (absent/present; alive/dead) with one or more categorical or continuous predictor variables.</a:t>
            </a:r>
          </a:p>
          <a:p>
            <a:endParaRPr lang="en-US" sz="2400" dirty="0"/>
          </a:p>
          <a:p>
            <a:r>
              <a:rPr lang="en-US" sz="2400" b="1" dirty="0"/>
              <a:t>Poisson regression </a:t>
            </a:r>
            <a:r>
              <a:rPr lang="en-US" sz="2400" dirty="0"/>
              <a:t>allows us to fit a response variable that is Poisson distributed (number of extinctions in a unit of time, number of colonies per plate, (number of occurrences for rare events)) with one or more categorical or continuous predictor variables.</a:t>
            </a:r>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12" y="4624636"/>
            <a:ext cx="9423400" cy="1574800"/>
          </a:xfrm>
          <a:prstGeom prst="rect">
            <a:avLst/>
          </a:prstGeom>
        </p:spPr>
      </p:pic>
    </p:spTree>
    <p:extLst>
      <p:ext uri="{BB962C8B-B14F-4D97-AF65-F5344CB8AC3E}">
        <p14:creationId xmlns:p14="http://schemas.microsoft.com/office/powerpoint/2010/main" val="1633663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random effect</a:t>
            </a:r>
          </a:p>
        </p:txBody>
      </p:sp>
      <p:sp>
        <p:nvSpPr>
          <p:cNvPr id="3" name="TextBox 2"/>
          <p:cNvSpPr txBox="1"/>
          <p:nvPr/>
        </p:nvSpPr>
        <p:spPr>
          <a:xfrm>
            <a:off x="1090670" y="1531345"/>
            <a:ext cx="10168569" cy="5262979"/>
          </a:xfrm>
          <a:prstGeom prst="rect">
            <a:avLst/>
          </a:prstGeom>
          <a:noFill/>
        </p:spPr>
        <p:txBody>
          <a:bodyPr wrap="square" rtlCol="0">
            <a:spAutoFit/>
          </a:bodyPr>
          <a:lstStyle/>
          <a:p>
            <a:r>
              <a:rPr lang="en-US" sz="2800" dirty="0"/>
              <a:t>Sometimes random effects are a nuisance</a:t>
            </a:r>
          </a:p>
          <a:p>
            <a:pPr marL="457200" indent="-457200">
              <a:buFont typeface="Arial" charset="0"/>
              <a:buChar char="•"/>
            </a:pPr>
            <a:r>
              <a:rPr lang="en-US" sz="2800" dirty="0"/>
              <a:t>Field sites</a:t>
            </a:r>
          </a:p>
          <a:p>
            <a:pPr marL="457200" indent="-457200">
              <a:buFont typeface="Arial" charset="0"/>
              <a:buChar char="•"/>
            </a:pPr>
            <a:r>
              <a:rPr lang="en-US" sz="2800" dirty="0"/>
              <a:t>Environmental chambers</a:t>
            </a:r>
          </a:p>
          <a:p>
            <a:pPr marL="457200" indent="-457200">
              <a:buFont typeface="Arial" charset="0"/>
              <a:buChar char="•"/>
            </a:pPr>
            <a:r>
              <a:rPr lang="en-US" sz="2800" dirty="0"/>
              <a:t>Field plots</a:t>
            </a:r>
          </a:p>
          <a:p>
            <a:pPr marL="457200" indent="-457200">
              <a:buFont typeface="Arial" charset="0"/>
              <a:buChar char="•"/>
            </a:pPr>
            <a:r>
              <a:rPr lang="en-US" sz="2800" dirty="0"/>
              <a:t>Repeated measures</a:t>
            </a:r>
          </a:p>
          <a:p>
            <a:endParaRPr lang="en-US" sz="2800" dirty="0"/>
          </a:p>
          <a:p>
            <a:r>
              <a:rPr lang="en-US" sz="2800" dirty="0"/>
              <a:t>Occasionally random effects are of great interest</a:t>
            </a:r>
          </a:p>
          <a:p>
            <a:pPr marL="457200" indent="-457200">
              <a:buFont typeface="Arial" charset="0"/>
              <a:buChar char="•"/>
            </a:pPr>
            <a:r>
              <a:rPr lang="en-US" sz="2800" dirty="0"/>
              <a:t>Families - Heritability</a:t>
            </a:r>
          </a:p>
          <a:p>
            <a:pPr marL="457200" indent="-457200">
              <a:buFont typeface="Arial" charset="0"/>
              <a:buChar char="•"/>
            </a:pPr>
            <a:r>
              <a:rPr lang="en-US" sz="2800" dirty="0"/>
              <a:t>Individuals </a:t>
            </a:r>
            <a:r>
              <a:rPr lang="mr-IN" sz="2800" dirty="0"/>
              <a:t>–</a:t>
            </a:r>
            <a:r>
              <a:rPr lang="en-US" sz="2800" dirty="0"/>
              <a:t> Breeding value</a:t>
            </a:r>
          </a:p>
          <a:p>
            <a:endParaRPr lang="en-US" sz="2800" dirty="0"/>
          </a:p>
          <a:p>
            <a:endParaRPr lang="en-US" sz="2800" dirty="0"/>
          </a:p>
          <a:p>
            <a:endParaRPr lang="en-US" sz="2800" dirty="0"/>
          </a:p>
        </p:txBody>
      </p:sp>
    </p:spTree>
    <p:extLst>
      <p:ext uri="{BB962C8B-B14F-4D97-AF65-F5344CB8AC3E}">
        <p14:creationId xmlns:p14="http://schemas.microsoft.com/office/powerpoint/2010/main" val="1174991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random effects</a:t>
            </a:r>
          </a:p>
        </p:txBody>
      </p:sp>
      <p:sp>
        <p:nvSpPr>
          <p:cNvPr id="3" name="Rectangle 2"/>
          <p:cNvSpPr/>
          <p:nvPr/>
        </p:nvSpPr>
        <p:spPr>
          <a:xfrm>
            <a:off x="214642" y="1109317"/>
            <a:ext cx="6871787" cy="1384995"/>
          </a:xfrm>
          <a:prstGeom prst="rect">
            <a:avLst/>
          </a:prstGeom>
        </p:spPr>
        <p:txBody>
          <a:bodyPr wrap="square">
            <a:spAutoFit/>
          </a:bodyPr>
          <a:lstStyle/>
          <a:p>
            <a:r>
              <a:rPr lang="en-US" sz="2800" dirty="0"/>
              <a:t>Impact of selective regime on horn size. Measure both the left and right horn in 25 beetles from two different selective regimes.</a:t>
            </a:r>
          </a:p>
        </p:txBody>
      </p:sp>
      <p:graphicFrame>
        <p:nvGraphicFramePr>
          <p:cNvPr id="6" name="Table 5"/>
          <p:cNvGraphicFramePr>
            <a:graphicFrameLocks noGrp="1"/>
          </p:cNvGraphicFramePr>
          <p:nvPr>
            <p:extLst>
              <p:ext uri="{D42A27DB-BD31-4B8C-83A1-F6EECF244321}">
                <p14:modId xmlns:p14="http://schemas.microsoft.com/office/powerpoint/2010/main" val="481868752"/>
              </p:ext>
            </p:extLst>
          </p:nvPr>
        </p:nvGraphicFramePr>
        <p:xfrm>
          <a:off x="623715" y="2667714"/>
          <a:ext cx="2889505" cy="2926080"/>
        </p:xfrm>
        <a:graphic>
          <a:graphicData uri="http://schemas.openxmlformats.org/drawingml/2006/table">
            <a:tbl>
              <a:tblPr firstRow="1" bandRow="1">
                <a:tableStyleId>{5C22544A-7EE6-4342-B048-85BDC9FD1C3A}</a:tableStyleId>
              </a:tblPr>
              <a:tblGrid>
                <a:gridCol w="782117">
                  <a:extLst>
                    <a:ext uri="{9D8B030D-6E8A-4147-A177-3AD203B41FA5}">
                      <a16:colId xmlns:a16="http://schemas.microsoft.com/office/drawing/2014/main" val="20000"/>
                    </a:ext>
                  </a:extLst>
                </a:gridCol>
                <a:gridCol w="1053694">
                  <a:extLst>
                    <a:ext uri="{9D8B030D-6E8A-4147-A177-3AD203B41FA5}">
                      <a16:colId xmlns:a16="http://schemas.microsoft.com/office/drawing/2014/main" val="20001"/>
                    </a:ext>
                  </a:extLst>
                </a:gridCol>
                <a:gridCol w="1053694">
                  <a:extLst>
                    <a:ext uri="{9D8B030D-6E8A-4147-A177-3AD203B41FA5}">
                      <a16:colId xmlns:a16="http://schemas.microsoft.com/office/drawing/2014/main" val="20002"/>
                    </a:ext>
                  </a:extLst>
                </a:gridCol>
              </a:tblGrid>
              <a:tr h="348489">
                <a:tc>
                  <a:txBody>
                    <a:bodyPr/>
                    <a:lstStyle/>
                    <a:p>
                      <a:pPr algn="ctr"/>
                      <a:r>
                        <a:rPr lang="en-US" b="0" dirty="0">
                          <a:solidFill>
                            <a:schemeClr val="tx1"/>
                          </a:solidFill>
                          <a:latin typeface="+mn-lt"/>
                        </a:rPr>
                        <a:t>Horn size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Beetle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Selective regime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1647">
                <a:tc>
                  <a:txBody>
                    <a:bodyPr/>
                    <a:lstStyle/>
                    <a:p>
                      <a:pPr algn="ctr"/>
                      <a:r>
                        <a:rPr lang="en-US" b="0" dirty="0">
                          <a:solidFill>
                            <a:schemeClr val="tx1"/>
                          </a:solidFill>
                          <a:latin typeface="+mn-lt"/>
                        </a:rPr>
                        <a:t>256</a:t>
                      </a:r>
                    </a:p>
                    <a:p>
                      <a:pPr algn="ctr"/>
                      <a:r>
                        <a:rPr lang="en-US" b="0" dirty="0">
                          <a:solidFill>
                            <a:schemeClr val="tx1"/>
                          </a:solidFill>
                          <a:latin typeface="+mn-lt"/>
                        </a:rPr>
                        <a:t>276</a:t>
                      </a:r>
                    </a:p>
                    <a:p>
                      <a:pPr algn="ctr"/>
                      <a:r>
                        <a:rPr lang="en-US" b="0" dirty="0">
                          <a:solidFill>
                            <a:schemeClr val="tx1"/>
                          </a:solidFill>
                          <a:latin typeface="+mn-lt"/>
                        </a:rPr>
                        <a:t>321</a:t>
                      </a:r>
                    </a:p>
                    <a:p>
                      <a:pPr algn="ctr"/>
                      <a:r>
                        <a:rPr lang="en-US" b="0" dirty="0">
                          <a:solidFill>
                            <a:schemeClr val="tx1"/>
                          </a:solidFill>
                          <a:latin typeface="+mn-lt"/>
                        </a:rPr>
                        <a:t>321</a:t>
                      </a:r>
                    </a:p>
                    <a:p>
                      <a:pPr algn="ctr"/>
                      <a:r>
                        <a:rPr lang="en-US" b="0" dirty="0">
                          <a:solidFill>
                            <a:schemeClr val="tx1"/>
                          </a:solidFill>
                          <a:latin typeface="+mn-lt"/>
                        </a:rPr>
                        <a:t>423</a:t>
                      </a:r>
                    </a:p>
                    <a:p>
                      <a:pPr algn="ctr"/>
                      <a:r>
                        <a:rPr lang="en-US" b="0" dirty="0">
                          <a:solidFill>
                            <a:schemeClr val="tx1"/>
                          </a:solidFill>
                          <a:latin typeface="+mn-lt"/>
                        </a:rPr>
                        <a:t>401</a:t>
                      </a:r>
                    </a:p>
                    <a:p>
                      <a:pPr algn="ctr"/>
                      <a:r>
                        <a:rPr lang="en-US" b="0" dirty="0">
                          <a:solidFill>
                            <a:schemeClr val="tx1"/>
                          </a:solidFill>
                          <a:latin typeface="+mn-lt"/>
                        </a:rPr>
                        <a:t>381</a:t>
                      </a:r>
                    </a:p>
                    <a:p>
                      <a:pPr algn="ctr"/>
                      <a:r>
                        <a:rPr lang="en-US" b="0" dirty="0">
                          <a:solidFill>
                            <a:schemeClr val="tx1"/>
                          </a:solidFill>
                          <a:latin typeface="+mn-lt"/>
                        </a:rPr>
                        <a:t>409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2</a:t>
                      </a:r>
                    </a:p>
                    <a:p>
                      <a:pPr algn="ctr"/>
                      <a:r>
                        <a:rPr lang="en-US" b="0" dirty="0">
                          <a:solidFill>
                            <a:schemeClr val="tx1"/>
                          </a:solidFill>
                          <a:latin typeface="+mn-lt"/>
                        </a:rPr>
                        <a:t>2</a:t>
                      </a:r>
                    </a:p>
                    <a:p>
                      <a:pPr algn="ctr"/>
                      <a:r>
                        <a:rPr lang="en-US" b="0" dirty="0">
                          <a:solidFill>
                            <a:schemeClr val="tx1"/>
                          </a:solidFill>
                          <a:latin typeface="+mn-lt"/>
                        </a:rPr>
                        <a:t>3</a:t>
                      </a:r>
                    </a:p>
                    <a:p>
                      <a:pPr algn="ctr"/>
                      <a:r>
                        <a:rPr lang="en-US" b="0" dirty="0">
                          <a:solidFill>
                            <a:schemeClr val="tx1"/>
                          </a:solidFill>
                          <a:latin typeface="+mn-lt"/>
                        </a:rPr>
                        <a:t>3</a:t>
                      </a:r>
                    </a:p>
                    <a:p>
                      <a:pPr algn="ctr"/>
                      <a:r>
                        <a:rPr lang="en-US" b="0" dirty="0">
                          <a:solidFill>
                            <a:schemeClr val="tx1"/>
                          </a:solidFill>
                          <a:latin typeface="+mn-lt"/>
                        </a:rPr>
                        <a:t>4</a:t>
                      </a:r>
                    </a:p>
                    <a:p>
                      <a:pPr algn="ctr"/>
                      <a:r>
                        <a:rPr lang="en-US" b="0" dirty="0">
                          <a:solidFill>
                            <a:schemeClr val="tx1"/>
                          </a:solidFill>
                          <a:latin typeface="+mn-lt"/>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High</a:t>
                      </a:r>
                    </a:p>
                    <a:p>
                      <a:pPr algn="ctr"/>
                      <a:r>
                        <a:rPr lang="en-US" b="0" dirty="0">
                          <a:solidFill>
                            <a:schemeClr val="tx1"/>
                          </a:solidFill>
                          <a:latin typeface="+mn-lt"/>
                        </a:rPr>
                        <a:t>Low</a:t>
                      </a:r>
                    </a:p>
                    <a:p>
                      <a:pPr algn="ctr"/>
                      <a:r>
                        <a:rPr lang="en-US" b="0" dirty="0">
                          <a:solidFill>
                            <a:schemeClr val="tx1"/>
                          </a:solidFill>
                          <a:latin typeface="+mn-lt"/>
                        </a:rPr>
                        <a:t>Low</a:t>
                      </a:r>
                    </a:p>
                    <a:p>
                      <a:pPr algn="ctr"/>
                      <a:r>
                        <a:rPr lang="en-US" b="0" dirty="0">
                          <a:solidFill>
                            <a:schemeClr val="tx1"/>
                          </a:solidFill>
                          <a:latin typeface="+mn-lt"/>
                        </a:rPr>
                        <a:t>Low</a:t>
                      </a:r>
                    </a:p>
                    <a:p>
                      <a:pPr algn="ctr"/>
                      <a:r>
                        <a:rPr lang="en-US" b="0" dirty="0">
                          <a:solidFill>
                            <a:schemeClr val="tx1"/>
                          </a:solidFill>
                          <a:latin typeface="+mn-lt"/>
                        </a:rPr>
                        <a:t>Low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457" y="1826320"/>
            <a:ext cx="2940758" cy="3429668"/>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3350292"/>
            <a:ext cx="512635" cy="597862"/>
          </a:xfrm>
          <a:prstGeom prst="rect">
            <a:avLst/>
          </a:prstGeom>
        </p:spPr>
      </p:pic>
      <p:cxnSp>
        <p:nvCxnSpPr>
          <p:cNvPr id="9" name="Straight Connector 8"/>
          <p:cNvCxnSpPr>
            <a:stCxn id="7" idx="0"/>
          </p:cNvCxnSpPr>
          <p:nvPr/>
        </p:nvCxnSpPr>
        <p:spPr>
          <a:xfrm flipH="1" flipV="1">
            <a:off x="3236499" y="3514941"/>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0"/>
          </p:cNvCxnSpPr>
          <p:nvPr/>
        </p:nvCxnSpPr>
        <p:spPr>
          <a:xfrm flipH="1">
            <a:off x="3236499" y="3649223"/>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3907422"/>
            <a:ext cx="512635" cy="597862"/>
          </a:xfrm>
          <a:prstGeom prst="rect">
            <a:avLst/>
          </a:prstGeom>
        </p:spPr>
      </p:pic>
      <p:cxnSp>
        <p:nvCxnSpPr>
          <p:cNvPr id="26" name="Straight Connector 25"/>
          <p:cNvCxnSpPr/>
          <p:nvPr/>
        </p:nvCxnSpPr>
        <p:spPr>
          <a:xfrm flipH="1" flipV="1">
            <a:off x="3236499" y="4072071"/>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236499" y="4206353"/>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4473558"/>
            <a:ext cx="512635" cy="597862"/>
          </a:xfrm>
          <a:prstGeom prst="rect">
            <a:avLst/>
          </a:prstGeom>
        </p:spPr>
      </p:pic>
      <p:cxnSp>
        <p:nvCxnSpPr>
          <p:cNvPr id="29" name="Straight Connector 28"/>
          <p:cNvCxnSpPr>
            <a:stCxn id="33" idx="0"/>
          </p:cNvCxnSpPr>
          <p:nvPr/>
        </p:nvCxnSpPr>
        <p:spPr>
          <a:xfrm flipH="1" flipV="1">
            <a:off x="3236499" y="4638207"/>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3" idx="0"/>
          </p:cNvCxnSpPr>
          <p:nvPr/>
        </p:nvCxnSpPr>
        <p:spPr>
          <a:xfrm flipH="1">
            <a:off x="3236499" y="4772489"/>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040820" y="5030688"/>
            <a:ext cx="512635" cy="597862"/>
          </a:xfrm>
          <a:prstGeom prst="rect">
            <a:avLst/>
          </a:prstGeom>
        </p:spPr>
      </p:pic>
      <p:cxnSp>
        <p:nvCxnSpPr>
          <p:cNvPr id="32" name="Straight Connector 31"/>
          <p:cNvCxnSpPr/>
          <p:nvPr/>
        </p:nvCxnSpPr>
        <p:spPr>
          <a:xfrm flipH="1" flipV="1">
            <a:off x="3236499" y="5195337"/>
            <a:ext cx="761708" cy="134282"/>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236499" y="5329619"/>
            <a:ext cx="761708" cy="122036"/>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23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random effects</a:t>
            </a:r>
          </a:p>
        </p:txBody>
      </p:sp>
      <p:sp>
        <p:nvSpPr>
          <p:cNvPr id="3" name="Rectangle 2"/>
          <p:cNvSpPr/>
          <p:nvPr/>
        </p:nvSpPr>
        <p:spPr>
          <a:xfrm>
            <a:off x="214642" y="1109317"/>
            <a:ext cx="6871787" cy="954107"/>
          </a:xfrm>
          <a:prstGeom prst="rect">
            <a:avLst/>
          </a:prstGeom>
        </p:spPr>
        <p:txBody>
          <a:bodyPr wrap="square">
            <a:spAutoFit/>
          </a:bodyPr>
          <a:lstStyle/>
          <a:p>
            <a:r>
              <a:rPr lang="en-US" sz="2800" dirty="0"/>
              <a:t>Identifying the predictors for the presence or absence of </a:t>
            </a:r>
            <a:r>
              <a:rPr lang="en-US" sz="2800" dirty="0" err="1"/>
              <a:t>Chrysina</a:t>
            </a:r>
            <a:r>
              <a:rPr lang="en-US" sz="2800" dirty="0"/>
              <a:t> beetles. </a:t>
            </a:r>
          </a:p>
        </p:txBody>
      </p:sp>
      <p:graphicFrame>
        <p:nvGraphicFramePr>
          <p:cNvPr id="6" name="Table 5"/>
          <p:cNvGraphicFramePr>
            <a:graphicFrameLocks noGrp="1"/>
          </p:cNvGraphicFramePr>
          <p:nvPr>
            <p:extLst>
              <p:ext uri="{D42A27DB-BD31-4B8C-83A1-F6EECF244321}">
                <p14:modId xmlns:p14="http://schemas.microsoft.com/office/powerpoint/2010/main" val="1610738164"/>
              </p:ext>
            </p:extLst>
          </p:nvPr>
        </p:nvGraphicFramePr>
        <p:xfrm>
          <a:off x="623715" y="2667714"/>
          <a:ext cx="6330539" cy="2926080"/>
        </p:xfrm>
        <a:graphic>
          <a:graphicData uri="http://schemas.openxmlformats.org/drawingml/2006/table">
            <a:tbl>
              <a:tblPr firstRow="1" bandRow="1">
                <a:tableStyleId>{5C22544A-7EE6-4342-B048-85BDC9FD1C3A}</a:tableStyleId>
              </a:tblPr>
              <a:tblGrid>
                <a:gridCol w="1029355">
                  <a:extLst>
                    <a:ext uri="{9D8B030D-6E8A-4147-A177-3AD203B41FA5}">
                      <a16:colId xmlns:a16="http://schemas.microsoft.com/office/drawing/2014/main" val="20000"/>
                    </a:ext>
                  </a:extLst>
                </a:gridCol>
                <a:gridCol w="891396">
                  <a:extLst>
                    <a:ext uri="{9D8B030D-6E8A-4147-A177-3AD203B41FA5}">
                      <a16:colId xmlns:a16="http://schemas.microsoft.com/office/drawing/2014/main" val="20001"/>
                    </a:ext>
                  </a:extLst>
                </a:gridCol>
                <a:gridCol w="1102447">
                  <a:extLst>
                    <a:ext uri="{9D8B030D-6E8A-4147-A177-3AD203B41FA5}">
                      <a16:colId xmlns:a16="http://schemas.microsoft.com/office/drawing/2014/main" val="20002"/>
                    </a:ext>
                  </a:extLst>
                </a:gridCol>
                <a:gridCol w="1102447">
                  <a:extLst>
                    <a:ext uri="{9D8B030D-6E8A-4147-A177-3AD203B41FA5}">
                      <a16:colId xmlns:a16="http://schemas.microsoft.com/office/drawing/2014/main" val="20003"/>
                    </a:ext>
                  </a:extLst>
                </a:gridCol>
                <a:gridCol w="1102447">
                  <a:extLst>
                    <a:ext uri="{9D8B030D-6E8A-4147-A177-3AD203B41FA5}">
                      <a16:colId xmlns:a16="http://schemas.microsoft.com/office/drawing/2014/main" val="20004"/>
                    </a:ext>
                  </a:extLst>
                </a:gridCol>
                <a:gridCol w="1102447">
                  <a:extLst>
                    <a:ext uri="{9D8B030D-6E8A-4147-A177-3AD203B41FA5}">
                      <a16:colId xmlns:a16="http://schemas.microsoft.com/office/drawing/2014/main" val="20005"/>
                    </a:ext>
                  </a:extLst>
                </a:gridCol>
              </a:tblGrid>
              <a:tr h="348489">
                <a:tc>
                  <a:txBody>
                    <a:bodyPr/>
                    <a:lstStyle/>
                    <a:p>
                      <a:pPr algn="ctr"/>
                      <a:r>
                        <a:rPr lang="en-US" b="0" dirty="0">
                          <a:solidFill>
                            <a:schemeClr val="tx1"/>
                          </a:solidFill>
                          <a:latin typeface="+mn-lt"/>
                        </a:rPr>
                        <a:t>Number</a:t>
                      </a:r>
                      <a:r>
                        <a:rPr lang="en-US" b="0" baseline="0" dirty="0">
                          <a:solidFill>
                            <a:schemeClr val="tx1"/>
                          </a:solidFill>
                          <a:latin typeface="+mn-lt"/>
                        </a:rPr>
                        <a:t> collected</a:t>
                      </a:r>
                      <a:endParaRPr lang="en-US"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oak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juniper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date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trip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1647">
                <a:tc>
                  <a:txBody>
                    <a:bodyPr/>
                    <a:lstStyle/>
                    <a:p>
                      <a:pPr algn="ctr"/>
                      <a:r>
                        <a:rPr lang="en-US" b="0" dirty="0">
                          <a:solidFill>
                            <a:schemeClr val="tx1"/>
                          </a:solidFill>
                          <a:latin typeface="+mn-lt"/>
                        </a:rPr>
                        <a:t>8</a:t>
                      </a:r>
                    </a:p>
                    <a:p>
                      <a:pPr algn="ctr"/>
                      <a:r>
                        <a:rPr lang="en-US" b="0" dirty="0">
                          <a:solidFill>
                            <a:schemeClr val="tx1"/>
                          </a:solidFill>
                          <a:latin typeface="+mn-lt"/>
                        </a:rPr>
                        <a:t>2</a:t>
                      </a:r>
                    </a:p>
                    <a:p>
                      <a:pPr algn="ctr"/>
                      <a:r>
                        <a:rPr lang="en-US" b="0" dirty="0">
                          <a:solidFill>
                            <a:schemeClr val="tx1"/>
                          </a:solidFill>
                          <a:latin typeface="+mn-lt"/>
                        </a:rPr>
                        <a:t>1</a:t>
                      </a:r>
                    </a:p>
                    <a:p>
                      <a:pPr algn="ctr"/>
                      <a:r>
                        <a:rPr lang="en-US" b="0" dirty="0">
                          <a:solidFill>
                            <a:schemeClr val="tx1"/>
                          </a:solidFill>
                          <a:latin typeface="+mn-lt"/>
                        </a:rPr>
                        <a:t>5</a:t>
                      </a:r>
                    </a:p>
                    <a:p>
                      <a:pPr algn="ctr"/>
                      <a:r>
                        <a:rPr lang="en-US" b="0" dirty="0">
                          <a:solidFill>
                            <a:schemeClr val="tx1"/>
                          </a:solidFill>
                          <a:latin typeface="+mn-lt"/>
                        </a:rPr>
                        <a:t>4</a:t>
                      </a:r>
                    </a:p>
                    <a:p>
                      <a:pPr algn="ctr"/>
                      <a:r>
                        <a:rPr lang="en-US" b="0" dirty="0">
                          <a:solidFill>
                            <a:schemeClr val="tx1"/>
                          </a:solidFill>
                          <a:latin typeface="+mn-lt"/>
                        </a:rPr>
                        <a:t>6</a:t>
                      </a:r>
                    </a:p>
                    <a:p>
                      <a:pPr algn="ctr"/>
                      <a:r>
                        <a:rPr lang="en-US" b="0" dirty="0">
                          <a:solidFill>
                            <a:schemeClr val="tx1"/>
                          </a:solidFill>
                          <a:latin typeface="+mn-lt"/>
                        </a:rPr>
                        <a:t>0</a:t>
                      </a:r>
                    </a:p>
                    <a:p>
                      <a:pPr algn="ctr"/>
                      <a:r>
                        <a:rPr lang="en-US" b="0" dirty="0">
                          <a:solidFill>
                            <a:schemeClr val="tx1"/>
                          </a:solidFill>
                          <a:latin typeface="+mn-lt"/>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0</a:t>
                      </a:r>
                    </a:p>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1</a:t>
                      </a:r>
                    </a:p>
                    <a:p>
                      <a:pPr algn="ctr"/>
                      <a:r>
                        <a:rPr lang="en-US" b="0" dirty="0">
                          <a:solidFill>
                            <a:schemeClr val="tx1"/>
                          </a:solidFill>
                          <a:latin typeface="+mn-lt"/>
                        </a:rPr>
                        <a:t>0</a:t>
                      </a:r>
                    </a:p>
                    <a:p>
                      <a:pPr algn="ctr"/>
                      <a:r>
                        <a:rPr lang="en-US" b="0" dirty="0">
                          <a:solidFill>
                            <a:schemeClr val="tx1"/>
                          </a:solidFill>
                          <a:latin typeface="+mn-lt"/>
                        </a:rPr>
                        <a:t>1</a:t>
                      </a:r>
                    </a:p>
                    <a:p>
                      <a:pPr algn="ctr"/>
                      <a:r>
                        <a:rPr lang="en-US" b="0" dirty="0">
                          <a:solidFill>
                            <a:schemeClr val="tx1"/>
                          </a:solidFill>
                          <a:latin typeface="+mn-lt"/>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21</a:t>
                      </a:r>
                    </a:p>
                    <a:p>
                      <a:pPr algn="ctr"/>
                      <a:r>
                        <a:rPr lang="en-US" b="0" dirty="0">
                          <a:solidFill>
                            <a:schemeClr val="tx1"/>
                          </a:solidFill>
                          <a:latin typeface="+mn-lt"/>
                        </a:rPr>
                        <a:t>13</a:t>
                      </a:r>
                    </a:p>
                    <a:p>
                      <a:pPr algn="ctr"/>
                      <a:r>
                        <a:rPr lang="en-US" b="0" dirty="0">
                          <a:solidFill>
                            <a:schemeClr val="tx1"/>
                          </a:solidFill>
                          <a:latin typeface="+mn-lt"/>
                        </a:rPr>
                        <a:t>31</a:t>
                      </a:r>
                    </a:p>
                    <a:p>
                      <a:pPr algn="ctr"/>
                      <a:r>
                        <a:rPr lang="en-US" b="0" dirty="0">
                          <a:solidFill>
                            <a:schemeClr val="tx1"/>
                          </a:solidFill>
                          <a:latin typeface="+mn-lt"/>
                        </a:rPr>
                        <a:t>15</a:t>
                      </a:r>
                    </a:p>
                    <a:p>
                      <a:pPr algn="ctr"/>
                      <a:r>
                        <a:rPr lang="en-US" b="0" dirty="0">
                          <a:solidFill>
                            <a:schemeClr val="tx1"/>
                          </a:solidFill>
                          <a:latin typeface="+mn-lt"/>
                        </a:rPr>
                        <a:t>21</a:t>
                      </a:r>
                    </a:p>
                    <a:p>
                      <a:pPr algn="ctr"/>
                      <a:r>
                        <a:rPr lang="en-US" b="0" dirty="0">
                          <a:solidFill>
                            <a:schemeClr val="tx1"/>
                          </a:solidFill>
                          <a:latin typeface="+mn-lt"/>
                        </a:rPr>
                        <a:t>13</a:t>
                      </a:r>
                    </a:p>
                    <a:p>
                      <a:pPr algn="ctr"/>
                      <a:r>
                        <a:rPr lang="en-US" b="0" dirty="0">
                          <a:solidFill>
                            <a:schemeClr val="tx1"/>
                          </a:solidFill>
                          <a:latin typeface="+mn-lt"/>
                        </a:rPr>
                        <a:t>31</a:t>
                      </a:r>
                    </a:p>
                    <a:p>
                      <a:pPr algn="ctr"/>
                      <a:r>
                        <a:rPr lang="en-US" b="0" dirty="0">
                          <a:solidFill>
                            <a:schemeClr val="tx1"/>
                          </a:solidFill>
                          <a:latin typeface="+mn-lt"/>
                        </a:rPr>
                        <a:t>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210</a:t>
                      </a:r>
                    </a:p>
                    <a:p>
                      <a:pPr algn="ctr"/>
                      <a:r>
                        <a:rPr lang="en-US" b="0" dirty="0">
                          <a:solidFill>
                            <a:schemeClr val="tx1"/>
                          </a:solidFill>
                          <a:latin typeface="+mn-lt"/>
                        </a:rPr>
                        <a:t>210</a:t>
                      </a:r>
                    </a:p>
                    <a:p>
                      <a:pPr algn="ctr"/>
                      <a:r>
                        <a:rPr lang="en-US" b="0" dirty="0">
                          <a:solidFill>
                            <a:schemeClr val="tx1"/>
                          </a:solidFill>
                          <a:latin typeface="+mn-lt"/>
                        </a:rPr>
                        <a:t>211</a:t>
                      </a:r>
                    </a:p>
                    <a:p>
                      <a:pPr algn="ctr"/>
                      <a:r>
                        <a:rPr lang="en-US" b="0" dirty="0">
                          <a:solidFill>
                            <a:schemeClr val="tx1"/>
                          </a:solidFill>
                          <a:latin typeface="+mn-lt"/>
                        </a:rPr>
                        <a:t>212</a:t>
                      </a:r>
                    </a:p>
                    <a:p>
                      <a:pPr algn="ctr"/>
                      <a:r>
                        <a:rPr lang="en-US" b="0" dirty="0">
                          <a:solidFill>
                            <a:schemeClr val="tx1"/>
                          </a:solidFill>
                          <a:latin typeface="+mn-lt"/>
                        </a:rPr>
                        <a:t>242</a:t>
                      </a:r>
                    </a:p>
                    <a:p>
                      <a:pPr algn="ctr"/>
                      <a:r>
                        <a:rPr lang="en-US" b="0" dirty="0">
                          <a:solidFill>
                            <a:schemeClr val="tx1"/>
                          </a:solidFill>
                          <a:latin typeface="+mn-lt"/>
                        </a:rPr>
                        <a:t>242</a:t>
                      </a:r>
                    </a:p>
                    <a:p>
                      <a:pPr algn="ctr"/>
                      <a:r>
                        <a:rPr lang="en-US" b="0" dirty="0">
                          <a:solidFill>
                            <a:schemeClr val="tx1"/>
                          </a:solidFill>
                          <a:latin typeface="+mn-lt"/>
                        </a:rPr>
                        <a:t>245</a:t>
                      </a:r>
                    </a:p>
                    <a:p>
                      <a:pPr algn="ctr"/>
                      <a:r>
                        <a:rPr lang="en-US" b="0" dirty="0">
                          <a:solidFill>
                            <a:schemeClr val="tx1"/>
                          </a:solidFill>
                          <a:latin typeface="+mn-lt"/>
                        </a:rPr>
                        <a:t>245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A</a:t>
                      </a:r>
                    </a:p>
                    <a:p>
                      <a:pPr algn="ctr"/>
                      <a:r>
                        <a:rPr lang="en-US" b="0" dirty="0">
                          <a:solidFill>
                            <a:schemeClr val="tx1"/>
                          </a:solidFill>
                          <a:latin typeface="+mn-lt"/>
                        </a:rPr>
                        <a:t>B</a:t>
                      </a:r>
                    </a:p>
                    <a:p>
                      <a:pPr algn="ctr"/>
                      <a:r>
                        <a:rPr lang="en-US" b="0" dirty="0">
                          <a:solidFill>
                            <a:schemeClr val="tx1"/>
                          </a:solidFill>
                          <a:latin typeface="+mn-lt"/>
                        </a:rPr>
                        <a:t>B</a:t>
                      </a:r>
                    </a:p>
                    <a:p>
                      <a:pPr algn="ctr"/>
                      <a:r>
                        <a:rPr lang="en-US" b="0" dirty="0">
                          <a:solidFill>
                            <a:schemeClr val="tx1"/>
                          </a:solidFill>
                          <a:latin typeface="+mn-lt"/>
                        </a:rPr>
                        <a:t>B</a:t>
                      </a:r>
                    </a:p>
                    <a:p>
                      <a:pPr algn="ctr"/>
                      <a:r>
                        <a:rPr lang="en-US" b="0" dirty="0">
                          <a:solidFill>
                            <a:schemeClr val="tx1"/>
                          </a:solidFill>
                          <a:latin typeface="+mn-lt"/>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9916" y="1961440"/>
            <a:ext cx="3233478" cy="3758918"/>
          </a:xfrm>
          <a:prstGeom prst="rect">
            <a:avLst/>
          </a:prstGeom>
        </p:spPr>
      </p:pic>
    </p:spTree>
    <p:extLst>
      <p:ext uri="{BB962C8B-B14F-4D97-AF65-F5344CB8AC3E}">
        <p14:creationId xmlns:p14="http://schemas.microsoft.com/office/powerpoint/2010/main" val="1008127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grpSp>
        <p:nvGrpSpPr>
          <p:cNvPr id="12" name="Group 11"/>
          <p:cNvGrpSpPr/>
          <p:nvPr/>
        </p:nvGrpSpPr>
        <p:grpSpPr>
          <a:xfrm>
            <a:off x="299877" y="2049081"/>
            <a:ext cx="6053609" cy="1591953"/>
            <a:chOff x="310895" y="3165506"/>
            <a:chExt cx="4910812" cy="129142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5" y="3165506"/>
              <a:ext cx="4910812" cy="1291425"/>
            </a:xfrm>
            <a:prstGeom prst="rect">
              <a:avLst/>
            </a:prstGeom>
          </p:spPr>
        </p:pic>
        <p:sp>
          <p:nvSpPr>
            <p:cNvPr id="8" name="Rectangle 7"/>
            <p:cNvSpPr/>
            <p:nvPr/>
          </p:nvSpPr>
          <p:spPr>
            <a:xfrm>
              <a:off x="1540042" y="3453062"/>
              <a:ext cx="3537284" cy="228600"/>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40042" y="3702332"/>
              <a:ext cx="3537284" cy="228600"/>
            </a:xfrm>
            <a:prstGeom prst="rect">
              <a:avLst/>
            </a:prstGeom>
            <a:solidFill>
              <a:srgbClr val="00B050">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7043666" y="1239930"/>
            <a:ext cx="1353832" cy="369332"/>
          </a:xfrm>
          <a:prstGeom prst="rect">
            <a:avLst/>
          </a:prstGeom>
          <a:noFill/>
        </p:spPr>
        <p:txBody>
          <a:bodyPr wrap="none" rtlCol="0">
            <a:spAutoFit/>
          </a:bodyPr>
          <a:lstStyle/>
          <a:p>
            <a:r>
              <a:rPr lang="en-US"/>
              <a:t>Fixed effects</a:t>
            </a:r>
          </a:p>
        </p:txBody>
      </p:sp>
      <p:sp>
        <p:nvSpPr>
          <p:cNvPr id="11" name="TextBox 10"/>
          <p:cNvSpPr txBox="1"/>
          <p:nvPr/>
        </p:nvSpPr>
        <p:spPr>
          <a:xfrm>
            <a:off x="7043666" y="2008742"/>
            <a:ext cx="1650003" cy="369332"/>
          </a:xfrm>
          <a:prstGeom prst="rect">
            <a:avLst/>
          </a:prstGeom>
          <a:noFill/>
        </p:spPr>
        <p:txBody>
          <a:bodyPr wrap="none" rtlCol="0">
            <a:spAutoFit/>
          </a:bodyPr>
          <a:lstStyle/>
          <a:p>
            <a:r>
              <a:rPr lang="en-US" dirty="0"/>
              <a:t>Random effects</a:t>
            </a:r>
          </a:p>
        </p:txBody>
      </p:sp>
      <p:cxnSp>
        <p:nvCxnSpPr>
          <p:cNvPr id="14" name="Straight Arrow Connector 13"/>
          <p:cNvCxnSpPr>
            <a:stCxn id="10" idx="1"/>
          </p:cNvCxnSpPr>
          <p:nvPr/>
        </p:nvCxnSpPr>
        <p:spPr>
          <a:xfrm flipH="1">
            <a:off x="6175506" y="1424596"/>
            <a:ext cx="868160" cy="1145337"/>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a:endCxn id="9" idx="3"/>
          </p:cNvCxnSpPr>
          <p:nvPr/>
        </p:nvCxnSpPr>
        <p:spPr>
          <a:xfrm flipH="1">
            <a:off x="6175506" y="2193408"/>
            <a:ext cx="868160" cy="658323"/>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2" idx="0"/>
          </p:cNvCxnSpPr>
          <p:nvPr/>
        </p:nvCxnSpPr>
        <p:spPr>
          <a:xfrm flipV="1">
            <a:off x="3080074" y="2992630"/>
            <a:ext cx="1144025" cy="868427"/>
          </a:xfrm>
          <a:prstGeom prst="straightConnector1">
            <a:avLst/>
          </a:prstGeom>
          <a:ln w="127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20741" y="3861057"/>
            <a:ext cx="3318665" cy="646331"/>
          </a:xfrm>
          <a:prstGeom prst="rect">
            <a:avLst/>
          </a:prstGeom>
          <a:noFill/>
        </p:spPr>
        <p:txBody>
          <a:bodyPr wrap="none" rtlCol="0">
            <a:spAutoFit/>
          </a:bodyPr>
          <a:lstStyle/>
          <a:p>
            <a:pPr algn="ctr"/>
            <a:r>
              <a:rPr lang="en-US" dirty="0"/>
              <a:t>Repeated measures at sites can’t </a:t>
            </a:r>
          </a:p>
          <a:p>
            <a:pPr algn="ctr"/>
            <a:r>
              <a:rPr lang="en-US" dirty="0"/>
              <a:t>be treated as independent</a:t>
            </a:r>
          </a:p>
        </p:txBody>
      </p:sp>
      <p:sp>
        <p:nvSpPr>
          <p:cNvPr id="6" name="TextBox 5">
            <a:extLst>
              <a:ext uri="{FF2B5EF4-FFF2-40B4-BE49-F238E27FC236}">
                <a16:creationId xmlns:a16="http://schemas.microsoft.com/office/drawing/2014/main" id="{BED87E2C-DCEA-CCDF-CDDA-D38E115A7195}"/>
              </a:ext>
            </a:extLst>
          </p:cNvPr>
          <p:cNvSpPr txBox="1"/>
          <p:nvPr/>
        </p:nvSpPr>
        <p:spPr>
          <a:xfrm>
            <a:off x="5820578" y="4710129"/>
            <a:ext cx="6097836" cy="1815882"/>
          </a:xfrm>
          <a:prstGeom prst="rect">
            <a:avLst/>
          </a:prstGeom>
          <a:noFill/>
        </p:spPr>
        <p:txBody>
          <a:bodyPr wrap="square">
            <a:spAutoFit/>
          </a:bodyPr>
          <a:lstStyle/>
          <a:p>
            <a:r>
              <a:rPr lang="en-US" sz="1600" b="1" dirty="0"/>
              <a:t>Random Intercept Model (~1 | site)</a:t>
            </a:r>
            <a:endParaRPr lang="en-US" sz="1600" dirty="0"/>
          </a:p>
          <a:p>
            <a:pPr>
              <a:buFont typeface="Arial" panose="020B0604020202020204" pitchFamily="34" charset="0"/>
              <a:buChar char="•"/>
            </a:pPr>
            <a:r>
              <a:rPr lang="en-US" sz="1600" dirty="0"/>
              <a:t>Only intercepts vary across groups.</a:t>
            </a:r>
          </a:p>
          <a:p>
            <a:pPr>
              <a:buFont typeface="Arial" panose="020B0604020202020204" pitchFamily="34" charset="0"/>
              <a:buChar char="•"/>
            </a:pPr>
            <a:r>
              <a:rPr lang="en-US" sz="1600" dirty="0"/>
              <a:t>Assumes that the effect of predictors is the same across all groups.</a:t>
            </a:r>
          </a:p>
          <a:p>
            <a:endParaRPr lang="en-US" sz="1600" dirty="0"/>
          </a:p>
          <a:p>
            <a:r>
              <a:rPr lang="en-US" sz="1600" b="1" dirty="0"/>
              <a:t>Random Slope Model (~ X | site)</a:t>
            </a:r>
            <a:endParaRPr lang="en-US" sz="1600" dirty="0"/>
          </a:p>
          <a:p>
            <a:pPr>
              <a:buFont typeface="Arial" panose="020B0604020202020204" pitchFamily="34" charset="0"/>
              <a:buChar char="•"/>
            </a:pPr>
            <a:r>
              <a:rPr lang="en-US" sz="1600" dirty="0"/>
              <a:t>Both intercepts and slopes for predictor X vary across groups.</a:t>
            </a:r>
          </a:p>
          <a:p>
            <a:pPr>
              <a:buFont typeface="Arial" panose="020B0604020202020204" pitchFamily="34" charset="0"/>
              <a:buChar char="•"/>
            </a:pPr>
            <a:r>
              <a:rPr lang="en-US" sz="1600" dirty="0"/>
              <a:t>Captures group-specific trends in the effect of X.</a:t>
            </a:r>
          </a:p>
        </p:txBody>
      </p:sp>
    </p:spTree>
    <p:extLst>
      <p:ext uri="{BB962C8B-B14F-4D97-AF65-F5344CB8AC3E}">
        <p14:creationId xmlns:p14="http://schemas.microsoft.com/office/powerpoint/2010/main" val="1662823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grpSp>
        <p:nvGrpSpPr>
          <p:cNvPr id="12" name="Group 11"/>
          <p:cNvGrpSpPr/>
          <p:nvPr/>
        </p:nvGrpSpPr>
        <p:grpSpPr>
          <a:xfrm>
            <a:off x="6493042" y="1747765"/>
            <a:ext cx="5370762" cy="875119"/>
            <a:chOff x="310895" y="3418087"/>
            <a:chExt cx="4910812" cy="800174"/>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9559" b="18481"/>
            <a:stretch/>
          </p:blipFill>
          <p:spPr>
            <a:xfrm>
              <a:off x="310895" y="3418087"/>
              <a:ext cx="4910812" cy="800174"/>
            </a:xfrm>
            <a:prstGeom prst="rect">
              <a:avLst/>
            </a:prstGeom>
          </p:spPr>
        </p:pic>
        <p:sp>
          <p:nvSpPr>
            <p:cNvPr id="8" name="Rectangle 7"/>
            <p:cNvSpPr/>
            <p:nvPr/>
          </p:nvSpPr>
          <p:spPr>
            <a:xfrm>
              <a:off x="1540042" y="3418087"/>
              <a:ext cx="1319845" cy="263575"/>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042" y="2622884"/>
            <a:ext cx="5370762" cy="35951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32" y="2618414"/>
            <a:ext cx="5231498" cy="359959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232" y="1733952"/>
            <a:ext cx="5231498" cy="884462"/>
          </a:xfrm>
          <a:prstGeom prst="rect">
            <a:avLst/>
          </a:prstGeom>
        </p:spPr>
      </p:pic>
      <p:sp>
        <p:nvSpPr>
          <p:cNvPr id="17" name="Rectangle 16"/>
          <p:cNvSpPr/>
          <p:nvPr/>
        </p:nvSpPr>
        <p:spPr>
          <a:xfrm>
            <a:off x="1949859" y="1733951"/>
            <a:ext cx="793341" cy="302075"/>
          </a:xfrm>
          <a:prstGeom prst="rect">
            <a:avLst/>
          </a:prstGeom>
          <a:solidFill>
            <a:srgbClr val="ED7D31">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364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Implementing a mixed effects model</a:t>
            </a:r>
          </a:p>
        </p:txBody>
      </p:sp>
      <p:sp>
        <p:nvSpPr>
          <p:cNvPr id="3" name="Rectangle 2"/>
          <p:cNvSpPr/>
          <p:nvPr/>
        </p:nvSpPr>
        <p:spPr>
          <a:xfrm>
            <a:off x="214642" y="1109317"/>
            <a:ext cx="11732716" cy="523220"/>
          </a:xfrm>
          <a:prstGeom prst="rect">
            <a:avLst/>
          </a:prstGeom>
        </p:spPr>
        <p:txBody>
          <a:bodyPr wrap="square">
            <a:spAutoFit/>
          </a:bodyPr>
          <a:lstStyle/>
          <a:p>
            <a:r>
              <a:rPr lang="en-US" sz="2800" dirty="0"/>
              <a:t>Mixed effect models can be fit using the LME function from the package </a:t>
            </a:r>
            <a:r>
              <a:rPr lang="en-US" sz="2800" dirty="0" err="1"/>
              <a:t>nlme</a:t>
            </a:r>
            <a:r>
              <a:rPr lang="en-US" sz="2800" dirty="0"/>
              <a:t>.</a:t>
            </a:r>
          </a:p>
        </p:txBody>
      </p:sp>
      <p:grpSp>
        <p:nvGrpSpPr>
          <p:cNvPr id="12" name="Group 11"/>
          <p:cNvGrpSpPr/>
          <p:nvPr/>
        </p:nvGrpSpPr>
        <p:grpSpPr>
          <a:xfrm>
            <a:off x="0" y="1584824"/>
            <a:ext cx="3675552" cy="4641920"/>
            <a:chOff x="0" y="1584824"/>
            <a:chExt cx="3675552" cy="464192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747"/>
              <a:ext cx="3675552" cy="40369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2" y="1584824"/>
              <a:ext cx="3662990" cy="606926"/>
            </a:xfrm>
            <a:prstGeom prst="rect">
              <a:avLst/>
            </a:prstGeom>
          </p:spPr>
        </p:pic>
      </p:grpSp>
      <p:grpSp>
        <p:nvGrpSpPr>
          <p:cNvPr id="13" name="Group 12"/>
          <p:cNvGrpSpPr/>
          <p:nvPr/>
        </p:nvGrpSpPr>
        <p:grpSpPr>
          <a:xfrm>
            <a:off x="3962392" y="1590968"/>
            <a:ext cx="3893608" cy="4635776"/>
            <a:chOff x="3962392" y="1590968"/>
            <a:chExt cx="3893608" cy="463577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393" y="2189747"/>
              <a:ext cx="3893607" cy="403699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392" y="1590968"/>
              <a:ext cx="3443588" cy="611478"/>
            </a:xfrm>
            <a:prstGeom prst="rect">
              <a:avLst/>
            </a:prstGeom>
          </p:spPr>
        </p:pic>
      </p:grpSp>
      <p:grpSp>
        <p:nvGrpSpPr>
          <p:cNvPr id="14" name="Group 13"/>
          <p:cNvGrpSpPr/>
          <p:nvPr/>
        </p:nvGrpSpPr>
        <p:grpSpPr>
          <a:xfrm>
            <a:off x="8142841" y="1572792"/>
            <a:ext cx="4049159" cy="4653952"/>
            <a:chOff x="8142841" y="1572792"/>
            <a:chExt cx="4049159" cy="4653952"/>
          </a:xfrm>
        </p:grpSpPr>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2842" y="2189746"/>
              <a:ext cx="4049158" cy="403699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2841" y="1572792"/>
              <a:ext cx="3770928" cy="629654"/>
            </a:xfrm>
            <a:prstGeom prst="rect">
              <a:avLst/>
            </a:prstGeom>
          </p:spPr>
        </p:pic>
      </p:grpSp>
      <p:sp>
        <p:nvSpPr>
          <p:cNvPr id="15" name="TextBox 14"/>
          <p:cNvSpPr txBox="1"/>
          <p:nvPr/>
        </p:nvSpPr>
        <p:spPr>
          <a:xfrm>
            <a:off x="1684421" y="6328611"/>
            <a:ext cx="9252276" cy="369332"/>
          </a:xfrm>
          <a:prstGeom prst="rect">
            <a:avLst/>
          </a:prstGeom>
          <a:noFill/>
        </p:spPr>
        <p:txBody>
          <a:bodyPr wrap="none" rtlCol="0">
            <a:spAutoFit/>
          </a:bodyPr>
          <a:lstStyle/>
          <a:p>
            <a:r>
              <a:rPr lang="en-US" dirty="0"/>
              <a:t>If you report your </a:t>
            </a:r>
            <a:r>
              <a:rPr lang="en-US" dirty="0" err="1"/>
              <a:t>df</a:t>
            </a:r>
            <a:r>
              <a:rPr lang="en-US" dirty="0"/>
              <a:t> with your F-statistic the reviewer will know if you did the right type of model</a:t>
            </a:r>
          </a:p>
        </p:txBody>
      </p:sp>
    </p:spTree>
    <p:extLst>
      <p:ext uri="{BB962C8B-B14F-4D97-AF65-F5344CB8AC3E}">
        <p14:creationId xmlns:p14="http://schemas.microsoft.com/office/powerpoint/2010/main" val="497468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dirty="0">
                <a:solidFill>
                  <a:schemeClr val="bg1"/>
                </a:solidFill>
              </a:rPr>
              <a:t>Considerations for models with random effects</a:t>
            </a:r>
            <a:endParaRPr lang="en-US" b="1" dirty="0">
              <a:solidFill>
                <a:schemeClr val="bg1"/>
              </a:solidFill>
            </a:endParaRPr>
          </a:p>
        </p:txBody>
      </p:sp>
      <p:sp>
        <p:nvSpPr>
          <p:cNvPr id="3" name="TextBox 2"/>
          <p:cNvSpPr txBox="1"/>
          <p:nvPr/>
        </p:nvSpPr>
        <p:spPr>
          <a:xfrm>
            <a:off x="409074" y="1263316"/>
            <a:ext cx="11178188" cy="2251065"/>
          </a:xfrm>
          <a:prstGeom prst="rect">
            <a:avLst/>
          </a:prstGeom>
          <a:noFill/>
        </p:spPr>
        <p:txBody>
          <a:bodyPr wrap="none" rtlCol="0">
            <a:spAutoFit/>
          </a:bodyPr>
          <a:lstStyle/>
          <a:p>
            <a:pPr marL="285750" indent="-285750">
              <a:lnSpc>
                <a:spcPct val="150000"/>
              </a:lnSpc>
              <a:buFont typeface="Arial" charset="0"/>
              <a:buChar char="•"/>
            </a:pPr>
            <a:r>
              <a:rPr lang="en-US" sz="2400" dirty="0"/>
              <a:t>Most software will assume that all factors are fixed unless you specify them as mixed. </a:t>
            </a:r>
          </a:p>
          <a:p>
            <a:pPr marL="285750" indent="-285750">
              <a:lnSpc>
                <a:spcPct val="150000"/>
              </a:lnSpc>
              <a:buFont typeface="Arial" charset="0"/>
              <a:buChar char="•"/>
            </a:pPr>
            <a:r>
              <a:rPr lang="en-US" sz="2400" dirty="0"/>
              <a:t>Designating factors as random effects takes extra work. </a:t>
            </a:r>
          </a:p>
          <a:p>
            <a:pPr marL="285750" indent="-285750">
              <a:lnSpc>
                <a:spcPct val="150000"/>
              </a:lnSpc>
              <a:buFont typeface="Arial" charset="0"/>
              <a:buChar char="•"/>
            </a:pPr>
            <a:r>
              <a:rPr lang="en-US" sz="2400" dirty="0"/>
              <a:t>The lm function treats all predictors as fixed effects. </a:t>
            </a:r>
          </a:p>
          <a:p>
            <a:pPr marL="285750" indent="-285750">
              <a:lnSpc>
                <a:spcPct val="150000"/>
              </a:lnSpc>
              <a:buFont typeface="Arial" charset="0"/>
              <a:buChar char="•"/>
            </a:pPr>
            <a:r>
              <a:rPr lang="en-US" sz="2400" dirty="0"/>
              <a:t>Treating random effects as fixed effects is fundamentally wrong.</a:t>
            </a:r>
          </a:p>
        </p:txBody>
      </p:sp>
    </p:spTree>
    <p:extLst>
      <p:ext uri="{BB962C8B-B14F-4D97-AF65-F5344CB8AC3E}">
        <p14:creationId xmlns:p14="http://schemas.microsoft.com/office/powerpoint/2010/main" val="120506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Links</a:t>
            </a:r>
          </a:p>
        </p:txBody>
      </p:sp>
      <p:sp>
        <p:nvSpPr>
          <p:cNvPr id="3" name="TextBox 2"/>
          <p:cNvSpPr txBox="1"/>
          <p:nvPr/>
        </p:nvSpPr>
        <p:spPr>
          <a:xfrm>
            <a:off x="409074" y="1263316"/>
            <a:ext cx="9692012" cy="1477328"/>
          </a:xfrm>
          <a:prstGeom prst="rect">
            <a:avLst/>
          </a:prstGeom>
          <a:noFill/>
        </p:spPr>
        <p:txBody>
          <a:bodyPr wrap="none" rtlCol="0">
            <a:spAutoFit/>
          </a:bodyPr>
          <a:lstStyle/>
          <a:p>
            <a:r>
              <a:rPr lang="en-US" dirty="0" err="1">
                <a:hlinkClick r:id="rId2"/>
              </a:rPr>
              <a:t>MCMCMglmm</a:t>
            </a:r>
            <a:r>
              <a:rPr lang="en-US" dirty="0"/>
              <a:t>: Fit mixed models with phylogenetic or pedigree information in a Bayesian framework.</a:t>
            </a:r>
          </a:p>
          <a:p>
            <a:endParaRPr lang="en-US" dirty="0"/>
          </a:p>
          <a:p>
            <a:r>
              <a:rPr lang="en-US" dirty="0">
                <a:hlinkClick r:id="rId3"/>
              </a:rPr>
              <a:t>Outlier Package</a:t>
            </a:r>
            <a:r>
              <a:rPr lang="en-US" dirty="0"/>
              <a:t>: Apply outlier tests to identify possible outlier </a:t>
            </a:r>
            <a:r>
              <a:rPr lang="en-US" dirty="0" err="1"/>
              <a:t>datapoints</a:t>
            </a:r>
            <a:r>
              <a:rPr lang="en-US" dirty="0"/>
              <a:t> - I don</a:t>
            </a:r>
            <a:r>
              <a:rPr lang="mr-IN" dirty="0"/>
              <a:t>’</a:t>
            </a:r>
            <a:r>
              <a:rPr lang="en-US" dirty="0"/>
              <a:t>t recommend this.</a:t>
            </a:r>
          </a:p>
          <a:p>
            <a:endParaRPr lang="en-US" dirty="0"/>
          </a:p>
          <a:p>
            <a:endParaRPr lang="en-US" dirty="0"/>
          </a:p>
        </p:txBody>
      </p:sp>
    </p:spTree>
    <p:extLst>
      <p:ext uri="{BB962C8B-B14F-4D97-AF65-F5344CB8AC3E}">
        <p14:creationId xmlns:p14="http://schemas.microsoft.com/office/powerpoint/2010/main" val="193026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5C0E05-8A58-FB4F-3D17-A1795DD42FBD}"/>
              </a:ext>
            </a:extLst>
          </p:cNvPr>
          <p:cNvSpPr txBox="1"/>
          <p:nvPr/>
        </p:nvSpPr>
        <p:spPr>
          <a:xfrm>
            <a:off x="630256" y="1734622"/>
            <a:ext cx="10931487" cy="2308324"/>
          </a:xfrm>
          <a:prstGeom prst="rect">
            <a:avLst/>
          </a:prstGeom>
          <a:noFill/>
        </p:spPr>
        <p:txBody>
          <a:bodyPr wrap="square">
            <a:spAutoFit/>
          </a:bodyPr>
          <a:lstStyle/>
          <a:p>
            <a:r>
              <a:rPr lang="en-US" sz="2400" b="1" dirty="0"/>
              <a:t>Monte Carlo Methods</a:t>
            </a:r>
          </a:p>
          <a:p>
            <a:endParaRPr lang="en-US" sz="2400" dirty="0"/>
          </a:p>
          <a:p>
            <a:r>
              <a:rPr lang="en-US" sz="2400" dirty="0"/>
              <a:t>The name "Monte Carlo" comes from the Monte Carlo Casino in Monaco, famous for its games of chance and association with gambling and randomness. The term was coined in the 1940s by scientists working on the Manhattan Project during World War II.</a:t>
            </a:r>
          </a:p>
        </p:txBody>
      </p:sp>
    </p:spTree>
    <p:extLst>
      <p:ext uri="{BB962C8B-B14F-4D97-AF65-F5344CB8AC3E}">
        <p14:creationId xmlns:p14="http://schemas.microsoft.com/office/powerpoint/2010/main" val="3728125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FF86B-E7E9-C04C-AC5B-C91D49FE83F9}"/>
              </a:ext>
            </a:extLst>
          </p:cNvPr>
          <p:cNvSpPr txBox="1"/>
          <p:nvPr/>
        </p:nvSpPr>
        <p:spPr>
          <a:xfrm>
            <a:off x="223736" y="321012"/>
            <a:ext cx="9416375" cy="830997"/>
          </a:xfrm>
          <a:prstGeom prst="rect">
            <a:avLst/>
          </a:prstGeom>
          <a:noFill/>
        </p:spPr>
        <p:txBody>
          <a:bodyPr wrap="square" rtlCol="0">
            <a:spAutoFit/>
          </a:bodyPr>
          <a:lstStyle/>
          <a:p>
            <a:r>
              <a:rPr lang="en-US" sz="2400" dirty="0"/>
              <a:t>You will eventually be faced with questions where you can’t find a clear statistical test that will be appropriate to your data.</a:t>
            </a:r>
          </a:p>
        </p:txBody>
      </p:sp>
      <p:grpSp>
        <p:nvGrpSpPr>
          <p:cNvPr id="17" name="Group 16">
            <a:extLst>
              <a:ext uri="{FF2B5EF4-FFF2-40B4-BE49-F238E27FC236}">
                <a16:creationId xmlns:a16="http://schemas.microsoft.com/office/drawing/2014/main" id="{E4A38D6D-8BA6-144C-AE2B-EF6D32493974}"/>
              </a:ext>
            </a:extLst>
          </p:cNvPr>
          <p:cNvGrpSpPr/>
          <p:nvPr/>
        </p:nvGrpSpPr>
        <p:grpSpPr>
          <a:xfrm>
            <a:off x="553240" y="1782265"/>
            <a:ext cx="3703750" cy="4391832"/>
            <a:chOff x="553240" y="1782265"/>
            <a:chExt cx="3703750" cy="4391832"/>
          </a:xfrm>
        </p:grpSpPr>
        <p:grpSp>
          <p:nvGrpSpPr>
            <p:cNvPr id="7" name="Group 6">
              <a:extLst>
                <a:ext uri="{FF2B5EF4-FFF2-40B4-BE49-F238E27FC236}">
                  <a16:creationId xmlns:a16="http://schemas.microsoft.com/office/drawing/2014/main" id="{D5AE0A8B-6BDB-6A42-AB3E-D74F230131FE}"/>
                </a:ext>
              </a:extLst>
            </p:cNvPr>
            <p:cNvGrpSpPr/>
            <p:nvPr/>
          </p:nvGrpSpPr>
          <p:grpSpPr>
            <a:xfrm>
              <a:off x="553240" y="1782265"/>
              <a:ext cx="3703750" cy="3044757"/>
              <a:chOff x="503813" y="2412459"/>
              <a:chExt cx="3703750" cy="3044757"/>
            </a:xfrm>
          </p:grpSpPr>
          <p:pic>
            <p:nvPicPr>
              <p:cNvPr id="3074" name="Picture 2" descr="100mmx15mm Sterilized Petri Dishes with Lids, 10 Pack: Biology Science  Kits: Amazon.com: Toys &amp; Games">
                <a:extLst>
                  <a:ext uri="{FF2B5EF4-FFF2-40B4-BE49-F238E27FC236}">
                    <a16:creationId xmlns:a16="http://schemas.microsoft.com/office/drawing/2014/main" id="{73C85CF7-BF6B-F247-BEE7-C195516534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13" y="2412459"/>
                <a:ext cx="3703750" cy="3044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ribolium castaneum (Herbst, 1797) - Overview">
                <a:extLst>
                  <a:ext uri="{FF2B5EF4-FFF2-40B4-BE49-F238E27FC236}">
                    <a16:creationId xmlns:a16="http://schemas.microsoft.com/office/drawing/2014/main" id="{519EFF17-984D-ED4E-8D53-B5C8D72827A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568" t="10071" r="11561" b="23830"/>
              <a:stretch/>
            </p:blipFill>
            <p:spPr bwMode="auto">
              <a:xfrm>
                <a:off x="2128517" y="3020415"/>
                <a:ext cx="454045" cy="2726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ribolium castaneum (Herbst, 1797) - Overview">
                <a:extLst>
                  <a:ext uri="{FF2B5EF4-FFF2-40B4-BE49-F238E27FC236}">
                    <a16:creationId xmlns:a16="http://schemas.microsoft.com/office/drawing/2014/main" id="{CF3D91A2-DF2A-0B45-AE9E-E156F941C0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568" t="10071" r="11561" b="23830"/>
              <a:stretch/>
            </p:blipFill>
            <p:spPr bwMode="auto">
              <a:xfrm rot="13865668">
                <a:off x="2148629" y="3335929"/>
                <a:ext cx="454045" cy="2726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ribolium castaneum (Herbst, 1797) - Overview">
                <a:extLst>
                  <a:ext uri="{FF2B5EF4-FFF2-40B4-BE49-F238E27FC236}">
                    <a16:creationId xmlns:a16="http://schemas.microsoft.com/office/drawing/2014/main" id="{62654224-018B-2C4E-89D2-6FB1B33EC10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568" t="10071" r="11561" b="23830"/>
              <a:stretch/>
            </p:blipFill>
            <p:spPr bwMode="auto">
              <a:xfrm rot="18677600">
                <a:off x="1379245" y="4241212"/>
                <a:ext cx="454045" cy="2726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ribolium castaneum (Herbst, 1797) - Overview">
                <a:extLst>
                  <a:ext uri="{FF2B5EF4-FFF2-40B4-BE49-F238E27FC236}">
                    <a16:creationId xmlns:a16="http://schemas.microsoft.com/office/drawing/2014/main" id="{5989BF7D-866A-E24F-93D6-3554F017566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568" t="10071" r="11561" b="23830"/>
              <a:stretch/>
            </p:blipFill>
            <p:spPr bwMode="auto">
              <a:xfrm rot="1818166">
                <a:off x="2602674" y="4102484"/>
                <a:ext cx="454045" cy="2726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ribolium castaneum (Herbst, 1797) - Overview">
                <a:extLst>
                  <a:ext uri="{FF2B5EF4-FFF2-40B4-BE49-F238E27FC236}">
                    <a16:creationId xmlns:a16="http://schemas.microsoft.com/office/drawing/2014/main" id="{9A2ECD0E-72BF-3446-93AA-2F58357CAF5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568" t="10071" r="11561" b="23830"/>
              <a:stretch/>
            </p:blipFill>
            <p:spPr bwMode="auto">
              <a:xfrm rot="8223349">
                <a:off x="1638311" y="3375387"/>
                <a:ext cx="454045" cy="27266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5C1C26E6-6DDD-2449-912C-45B9202AAAED}"/>
                </a:ext>
              </a:extLst>
            </p:cNvPr>
            <p:cNvSpPr txBox="1"/>
            <p:nvPr/>
          </p:nvSpPr>
          <p:spPr>
            <a:xfrm>
              <a:off x="815546" y="5250767"/>
              <a:ext cx="3441444" cy="923330"/>
            </a:xfrm>
            <a:prstGeom prst="rect">
              <a:avLst/>
            </a:prstGeom>
            <a:noFill/>
          </p:spPr>
          <p:txBody>
            <a:bodyPr wrap="square" rtlCol="0">
              <a:spAutoFit/>
            </a:bodyPr>
            <a:lstStyle/>
            <a:p>
              <a:r>
                <a:rPr lang="en-US" dirty="0"/>
                <a:t>Are these beetles randomly distributed, aggregating or avoiding each other?</a:t>
              </a:r>
            </a:p>
          </p:txBody>
        </p:sp>
      </p:grpSp>
      <p:grpSp>
        <p:nvGrpSpPr>
          <p:cNvPr id="15" name="Group 14">
            <a:extLst>
              <a:ext uri="{FF2B5EF4-FFF2-40B4-BE49-F238E27FC236}">
                <a16:creationId xmlns:a16="http://schemas.microsoft.com/office/drawing/2014/main" id="{F576206E-1CB4-5B47-BEA4-8C6913B942C4}"/>
              </a:ext>
            </a:extLst>
          </p:cNvPr>
          <p:cNvGrpSpPr/>
          <p:nvPr/>
        </p:nvGrpSpPr>
        <p:grpSpPr>
          <a:xfrm>
            <a:off x="5880159" y="1782265"/>
            <a:ext cx="5479537" cy="4354856"/>
            <a:chOff x="5880159" y="1782265"/>
            <a:chExt cx="5479537" cy="4354856"/>
          </a:xfrm>
        </p:grpSpPr>
        <p:pic>
          <p:nvPicPr>
            <p:cNvPr id="6" name="Picture 5">
              <a:extLst>
                <a:ext uri="{FF2B5EF4-FFF2-40B4-BE49-F238E27FC236}">
                  <a16:creationId xmlns:a16="http://schemas.microsoft.com/office/drawing/2014/main" id="{F74F21AD-A905-5A47-B6F0-17388938F087}"/>
                </a:ext>
              </a:extLst>
            </p:cNvPr>
            <p:cNvPicPr>
              <a:picLocks noChangeAspect="1"/>
            </p:cNvPicPr>
            <p:nvPr/>
          </p:nvPicPr>
          <p:blipFill>
            <a:blip r:embed="rId4"/>
            <a:stretch>
              <a:fillRect/>
            </a:stretch>
          </p:blipFill>
          <p:spPr>
            <a:xfrm>
              <a:off x="5880159" y="1782265"/>
              <a:ext cx="5479537" cy="2766197"/>
            </a:xfrm>
            <a:prstGeom prst="rect">
              <a:avLst/>
            </a:prstGeom>
          </p:spPr>
        </p:pic>
        <p:sp>
          <p:nvSpPr>
            <p:cNvPr id="16" name="TextBox 15">
              <a:extLst>
                <a:ext uri="{FF2B5EF4-FFF2-40B4-BE49-F238E27FC236}">
                  <a16:creationId xmlns:a16="http://schemas.microsoft.com/office/drawing/2014/main" id="{E515E878-BE10-3C4F-A8D0-20C6CF969215}"/>
                </a:ext>
              </a:extLst>
            </p:cNvPr>
            <p:cNvSpPr txBox="1"/>
            <p:nvPr/>
          </p:nvSpPr>
          <p:spPr>
            <a:xfrm>
              <a:off x="5880159" y="5213791"/>
              <a:ext cx="3441444" cy="923330"/>
            </a:xfrm>
            <a:prstGeom prst="rect">
              <a:avLst/>
            </a:prstGeom>
            <a:noFill/>
          </p:spPr>
          <p:txBody>
            <a:bodyPr wrap="square" rtlCol="0">
              <a:spAutoFit/>
            </a:bodyPr>
            <a:lstStyle/>
            <a:p>
              <a:r>
                <a:rPr lang="en-US" dirty="0"/>
                <a:t>Does chromosome 2 have more “red” genes than I would expect by chance?</a:t>
              </a:r>
            </a:p>
          </p:txBody>
        </p:sp>
        <p:cxnSp>
          <p:nvCxnSpPr>
            <p:cNvPr id="14" name="Straight Arrow Connector 13">
              <a:extLst>
                <a:ext uri="{FF2B5EF4-FFF2-40B4-BE49-F238E27FC236}">
                  <a16:creationId xmlns:a16="http://schemas.microsoft.com/office/drawing/2014/main" id="{A29E433D-2B72-7248-9DB1-AE274E5D4EDA}"/>
                </a:ext>
              </a:extLst>
            </p:cNvPr>
            <p:cNvCxnSpPr/>
            <p:nvPr/>
          </p:nvCxnSpPr>
          <p:spPr>
            <a:xfrm flipH="1" flipV="1">
              <a:off x="7105135" y="4460789"/>
              <a:ext cx="654908" cy="7899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590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FF86B-E7E9-C04C-AC5B-C91D49FE83F9}"/>
              </a:ext>
            </a:extLst>
          </p:cNvPr>
          <p:cNvSpPr txBox="1"/>
          <p:nvPr/>
        </p:nvSpPr>
        <p:spPr>
          <a:xfrm>
            <a:off x="223736" y="321012"/>
            <a:ext cx="9416375" cy="830997"/>
          </a:xfrm>
          <a:prstGeom prst="rect">
            <a:avLst/>
          </a:prstGeom>
          <a:noFill/>
        </p:spPr>
        <p:txBody>
          <a:bodyPr wrap="square" rtlCol="0">
            <a:spAutoFit/>
          </a:bodyPr>
          <a:lstStyle/>
          <a:p>
            <a:r>
              <a:rPr lang="en-US" sz="2400" dirty="0"/>
              <a:t>You will eventually be faced with questions where you can’t find a clear statistical test that will be appropriate to your data.</a:t>
            </a:r>
          </a:p>
        </p:txBody>
      </p:sp>
      <p:sp>
        <p:nvSpPr>
          <p:cNvPr id="2" name="TextBox 1">
            <a:extLst>
              <a:ext uri="{FF2B5EF4-FFF2-40B4-BE49-F238E27FC236}">
                <a16:creationId xmlns:a16="http://schemas.microsoft.com/office/drawing/2014/main" id="{2B600868-0ADC-A34C-BBD5-4DCCE2906030}"/>
              </a:ext>
            </a:extLst>
          </p:cNvPr>
          <p:cNvSpPr txBox="1"/>
          <p:nvPr/>
        </p:nvSpPr>
        <p:spPr>
          <a:xfrm>
            <a:off x="333632" y="2360140"/>
            <a:ext cx="10441460" cy="1569660"/>
          </a:xfrm>
          <a:prstGeom prst="rect">
            <a:avLst/>
          </a:prstGeom>
          <a:noFill/>
        </p:spPr>
        <p:txBody>
          <a:bodyPr wrap="square" rtlCol="0">
            <a:spAutoFit/>
          </a:bodyPr>
          <a:lstStyle/>
          <a:p>
            <a:r>
              <a:rPr lang="en-US" sz="2400" dirty="0"/>
              <a:t>Monte Carlo methods are most similar to permutation methods that we have used previously. The distinction between the two is that with permutations we simply randomized data. In contrast, with Monte Carlo we will use a simulation process that represents the biology of a null hypothesis.</a:t>
            </a:r>
          </a:p>
        </p:txBody>
      </p:sp>
    </p:spTree>
    <p:extLst>
      <p:ext uri="{BB962C8B-B14F-4D97-AF65-F5344CB8AC3E}">
        <p14:creationId xmlns:p14="http://schemas.microsoft.com/office/powerpoint/2010/main" val="1513159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FF86B-E7E9-C04C-AC5B-C91D49FE83F9}"/>
              </a:ext>
            </a:extLst>
          </p:cNvPr>
          <p:cNvSpPr txBox="1"/>
          <p:nvPr/>
        </p:nvSpPr>
        <p:spPr>
          <a:xfrm>
            <a:off x="223736" y="321012"/>
            <a:ext cx="9416375" cy="1569660"/>
          </a:xfrm>
          <a:prstGeom prst="rect">
            <a:avLst/>
          </a:prstGeom>
          <a:noFill/>
        </p:spPr>
        <p:txBody>
          <a:bodyPr wrap="square" rtlCol="0">
            <a:spAutoFit/>
          </a:bodyPr>
          <a:lstStyle/>
          <a:p>
            <a:r>
              <a:rPr lang="en-US" sz="2400" dirty="0"/>
              <a:t>Monte Carlo methods offer an approach to answer difficult often complex questions.</a:t>
            </a:r>
          </a:p>
          <a:p>
            <a:endParaRPr lang="en-US" sz="2400" dirty="0"/>
          </a:p>
          <a:p>
            <a:r>
              <a:rPr lang="en-US" sz="2400" dirty="0"/>
              <a:t>Lets look at an example with retrogenes.</a:t>
            </a:r>
          </a:p>
        </p:txBody>
      </p:sp>
    </p:spTree>
    <p:extLst>
      <p:ext uri="{BB962C8B-B14F-4D97-AF65-F5344CB8AC3E}">
        <p14:creationId xmlns:p14="http://schemas.microsoft.com/office/powerpoint/2010/main" val="4226358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FF86B-E7E9-C04C-AC5B-C91D49FE83F9}"/>
              </a:ext>
            </a:extLst>
          </p:cNvPr>
          <p:cNvSpPr txBox="1"/>
          <p:nvPr/>
        </p:nvSpPr>
        <p:spPr>
          <a:xfrm>
            <a:off x="223736" y="321012"/>
            <a:ext cx="9416375" cy="461665"/>
          </a:xfrm>
          <a:prstGeom prst="rect">
            <a:avLst/>
          </a:prstGeom>
          <a:noFill/>
        </p:spPr>
        <p:txBody>
          <a:bodyPr wrap="square" rtlCol="0">
            <a:spAutoFit/>
          </a:bodyPr>
          <a:lstStyle/>
          <a:p>
            <a:r>
              <a:rPr lang="en-US" sz="2400" dirty="0"/>
              <a:t>Lets look at an example with retrogenes.</a:t>
            </a:r>
          </a:p>
        </p:txBody>
      </p:sp>
      <p:pic>
        <p:nvPicPr>
          <p:cNvPr id="3" name="Picture 2">
            <a:extLst>
              <a:ext uri="{FF2B5EF4-FFF2-40B4-BE49-F238E27FC236}">
                <a16:creationId xmlns:a16="http://schemas.microsoft.com/office/drawing/2014/main" id="{4FC1CAA5-2826-2F47-9AE2-3C133401E5C7}"/>
              </a:ext>
            </a:extLst>
          </p:cNvPr>
          <p:cNvPicPr>
            <a:picLocks noChangeAspect="1"/>
          </p:cNvPicPr>
          <p:nvPr/>
        </p:nvPicPr>
        <p:blipFill rotWithShape="1">
          <a:blip r:embed="rId2"/>
          <a:srcRect r="55941" b="48525"/>
          <a:stretch/>
        </p:blipFill>
        <p:spPr>
          <a:xfrm>
            <a:off x="851545" y="1198694"/>
            <a:ext cx="3771387" cy="2817604"/>
          </a:xfrm>
          <a:prstGeom prst="rect">
            <a:avLst/>
          </a:prstGeom>
        </p:spPr>
      </p:pic>
      <p:pic>
        <p:nvPicPr>
          <p:cNvPr id="5" name="Picture 4">
            <a:extLst>
              <a:ext uri="{FF2B5EF4-FFF2-40B4-BE49-F238E27FC236}">
                <a16:creationId xmlns:a16="http://schemas.microsoft.com/office/drawing/2014/main" id="{CCD72D88-A7BA-3E47-A659-2DE5891F421D}"/>
              </a:ext>
            </a:extLst>
          </p:cNvPr>
          <p:cNvPicPr>
            <a:picLocks noChangeAspect="1"/>
          </p:cNvPicPr>
          <p:nvPr/>
        </p:nvPicPr>
        <p:blipFill rotWithShape="1">
          <a:blip r:embed="rId2"/>
          <a:srcRect l="43840" b="56050"/>
          <a:stretch/>
        </p:blipFill>
        <p:spPr>
          <a:xfrm>
            <a:off x="4951015" y="1023288"/>
            <a:ext cx="4807121" cy="2405712"/>
          </a:xfrm>
          <a:prstGeom prst="rect">
            <a:avLst/>
          </a:prstGeom>
        </p:spPr>
      </p:pic>
      <p:pic>
        <p:nvPicPr>
          <p:cNvPr id="6" name="Picture 5">
            <a:extLst>
              <a:ext uri="{FF2B5EF4-FFF2-40B4-BE49-F238E27FC236}">
                <a16:creationId xmlns:a16="http://schemas.microsoft.com/office/drawing/2014/main" id="{123BB034-3775-8A49-BC2B-61F1660FB64D}"/>
              </a:ext>
            </a:extLst>
          </p:cNvPr>
          <p:cNvPicPr>
            <a:picLocks noChangeAspect="1"/>
          </p:cNvPicPr>
          <p:nvPr/>
        </p:nvPicPr>
        <p:blipFill rotWithShape="1">
          <a:blip r:embed="rId2"/>
          <a:srcRect l="44659" t="44928"/>
          <a:stretch/>
        </p:blipFill>
        <p:spPr>
          <a:xfrm>
            <a:off x="4622932" y="3522546"/>
            <a:ext cx="4737098" cy="3014442"/>
          </a:xfrm>
          <a:prstGeom prst="rect">
            <a:avLst/>
          </a:prstGeom>
        </p:spPr>
      </p:pic>
    </p:spTree>
    <p:extLst>
      <p:ext uri="{BB962C8B-B14F-4D97-AF65-F5344CB8AC3E}">
        <p14:creationId xmlns:p14="http://schemas.microsoft.com/office/powerpoint/2010/main" val="141211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FF86B-E7E9-C04C-AC5B-C91D49FE83F9}"/>
              </a:ext>
            </a:extLst>
          </p:cNvPr>
          <p:cNvSpPr txBox="1"/>
          <p:nvPr/>
        </p:nvSpPr>
        <p:spPr>
          <a:xfrm>
            <a:off x="347304" y="654644"/>
            <a:ext cx="9416375" cy="5262979"/>
          </a:xfrm>
          <a:prstGeom prst="rect">
            <a:avLst/>
          </a:prstGeom>
          <a:noFill/>
        </p:spPr>
        <p:txBody>
          <a:bodyPr wrap="square" rtlCol="0">
            <a:spAutoFit/>
          </a:bodyPr>
          <a:lstStyle/>
          <a:p>
            <a:r>
              <a:rPr lang="en-US" sz="2400" dirty="0"/>
              <a:t>Sexual antagonism hypothesis of retrogene distribution:</a:t>
            </a:r>
          </a:p>
          <a:p>
            <a:endParaRPr lang="en-US" sz="2400" dirty="0"/>
          </a:p>
          <a:p>
            <a:r>
              <a:rPr lang="en-US" sz="2400" dirty="0"/>
              <a:t>If some genes have variation that is beneficial to one sex but harmful to the other fitness could be increased in two ways.</a:t>
            </a:r>
          </a:p>
          <a:p>
            <a:endParaRPr lang="en-US" sz="2400" dirty="0"/>
          </a:p>
          <a:p>
            <a:pPr marL="457200" indent="-457200">
              <a:buAutoNum type="arabicParenR"/>
            </a:pPr>
            <a:r>
              <a:rPr lang="en-US" sz="2400" dirty="0"/>
              <a:t>make a duplicate of a gene and express one version in males and one in females</a:t>
            </a:r>
          </a:p>
          <a:p>
            <a:pPr marL="457200" indent="-457200">
              <a:buAutoNum type="arabicParenR"/>
            </a:pPr>
            <a:r>
              <a:rPr lang="en-US" sz="2400" dirty="0"/>
              <a:t>make a duplicate of a gene and move it from an autosome to an X or Y chromosome</a:t>
            </a:r>
          </a:p>
          <a:p>
            <a:endParaRPr lang="en-US" sz="2400" dirty="0"/>
          </a:p>
          <a:p>
            <a:r>
              <a:rPr lang="en-US" sz="2400" dirty="0"/>
              <a:t>Additionally in many species the sex chromosomes do not get expressed during meiosis if you have a gene that can benefit males during spermatogenesis moving this type of gene from a sex chromosome to an autosome will be beneficial.</a:t>
            </a:r>
          </a:p>
        </p:txBody>
      </p:sp>
    </p:spTree>
    <p:extLst>
      <p:ext uri="{BB962C8B-B14F-4D97-AF65-F5344CB8AC3E}">
        <p14:creationId xmlns:p14="http://schemas.microsoft.com/office/powerpoint/2010/main" val="33160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FF86B-E7E9-C04C-AC5B-C91D49FE83F9}"/>
              </a:ext>
            </a:extLst>
          </p:cNvPr>
          <p:cNvSpPr txBox="1"/>
          <p:nvPr/>
        </p:nvSpPr>
        <p:spPr>
          <a:xfrm>
            <a:off x="347304" y="654644"/>
            <a:ext cx="9416375" cy="1200329"/>
          </a:xfrm>
          <a:prstGeom prst="rect">
            <a:avLst/>
          </a:prstGeom>
          <a:noFill/>
        </p:spPr>
        <p:txBody>
          <a:bodyPr wrap="square" rtlCol="0">
            <a:spAutoFit/>
          </a:bodyPr>
          <a:lstStyle/>
          <a:p>
            <a:r>
              <a:rPr lang="en-US" sz="2400" dirty="0"/>
              <a:t>From this sexual antagonism hypothesis we might expect to see more retrogenes on sex chromosomes and possibly more parental genes on sex chromosomes than we would expect by chance.</a:t>
            </a:r>
          </a:p>
        </p:txBody>
      </p:sp>
    </p:spTree>
    <p:extLst>
      <p:ext uri="{BB962C8B-B14F-4D97-AF65-F5344CB8AC3E}">
        <p14:creationId xmlns:p14="http://schemas.microsoft.com/office/powerpoint/2010/main" val="2136823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282B81-051E-2445-8CB5-5DD4B88D1499}"/>
              </a:ext>
            </a:extLst>
          </p:cNvPr>
          <p:cNvGraphicFramePr>
            <a:graphicFrameLocks noGrp="1"/>
          </p:cNvGraphicFramePr>
          <p:nvPr/>
        </p:nvGraphicFramePr>
        <p:xfrm>
          <a:off x="234779" y="2109791"/>
          <a:ext cx="11541221" cy="1876425"/>
        </p:xfrm>
        <a:graphic>
          <a:graphicData uri="http://schemas.openxmlformats.org/drawingml/2006/table">
            <a:tbl>
              <a:tblPr/>
              <a:tblGrid>
                <a:gridCol w="1952367">
                  <a:extLst>
                    <a:ext uri="{9D8B030D-6E8A-4147-A177-3AD203B41FA5}">
                      <a16:colId xmlns:a16="http://schemas.microsoft.com/office/drawing/2014/main" val="3549642009"/>
                    </a:ext>
                  </a:extLst>
                </a:gridCol>
                <a:gridCol w="871714">
                  <a:extLst>
                    <a:ext uri="{9D8B030D-6E8A-4147-A177-3AD203B41FA5}">
                      <a16:colId xmlns:a16="http://schemas.microsoft.com/office/drawing/2014/main" val="2883282942"/>
                    </a:ext>
                  </a:extLst>
                </a:gridCol>
                <a:gridCol w="871714">
                  <a:extLst>
                    <a:ext uri="{9D8B030D-6E8A-4147-A177-3AD203B41FA5}">
                      <a16:colId xmlns:a16="http://schemas.microsoft.com/office/drawing/2014/main" val="3020147070"/>
                    </a:ext>
                  </a:extLst>
                </a:gridCol>
                <a:gridCol w="871714">
                  <a:extLst>
                    <a:ext uri="{9D8B030D-6E8A-4147-A177-3AD203B41FA5}">
                      <a16:colId xmlns:a16="http://schemas.microsoft.com/office/drawing/2014/main" val="394097458"/>
                    </a:ext>
                  </a:extLst>
                </a:gridCol>
                <a:gridCol w="871714">
                  <a:extLst>
                    <a:ext uri="{9D8B030D-6E8A-4147-A177-3AD203B41FA5}">
                      <a16:colId xmlns:a16="http://schemas.microsoft.com/office/drawing/2014/main" val="2612698288"/>
                    </a:ext>
                  </a:extLst>
                </a:gridCol>
                <a:gridCol w="871714">
                  <a:extLst>
                    <a:ext uri="{9D8B030D-6E8A-4147-A177-3AD203B41FA5}">
                      <a16:colId xmlns:a16="http://schemas.microsoft.com/office/drawing/2014/main" val="717436527"/>
                    </a:ext>
                  </a:extLst>
                </a:gridCol>
                <a:gridCol w="871714">
                  <a:extLst>
                    <a:ext uri="{9D8B030D-6E8A-4147-A177-3AD203B41FA5}">
                      <a16:colId xmlns:a16="http://schemas.microsoft.com/office/drawing/2014/main" val="2298672196"/>
                    </a:ext>
                  </a:extLst>
                </a:gridCol>
                <a:gridCol w="871714">
                  <a:extLst>
                    <a:ext uri="{9D8B030D-6E8A-4147-A177-3AD203B41FA5}">
                      <a16:colId xmlns:a16="http://schemas.microsoft.com/office/drawing/2014/main" val="1764645949"/>
                    </a:ext>
                  </a:extLst>
                </a:gridCol>
                <a:gridCol w="871714">
                  <a:extLst>
                    <a:ext uri="{9D8B030D-6E8A-4147-A177-3AD203B41FA5}">
                      <a16:colId xmlns:a16="http://schemas.microsoft.com/office/drawing/2014/main" val="967495918"/>
                    </a:ext>
                  </a:extLst>
                </a:gridCol>
                <a:gridCol w="871714">
                  <a:extLst>
                    <a:ext uri="{9D8B030D-6E8A-4147-A177-3AD203B41FA5}">
                      <a16:colId xmlns:a16="http://schemas.microsoft.com/office/drawing/2014/main" val="28101458"/>
                    </a:ext>
                  </a:extLst>
                </a:gridCol>
                <a:gridCol w="871714">
                  <a:extLst>
                    <a:ext uri="{9D8B030D-6E8A-4147-A177-3AD203B41FA5}">
                      <a16:colId xmlns:a16="http://schemas.microsoft.com/office/drawing/2014/main" val="1179718578"/>
                    </a:ext>
                  </a:extLst>
                </a:gridCol>
                <a:gridCol w="871714">
                  <a:extLst>
                    <a:ext uri="{9D8B030D-6E8A-4147-A177-3AD203B41FA5}">
                      <a16:colId xmlns:a16="http://schemas.microsoft.com/office/drawing/2014/main" val="539296058"/>
                    </a:ext>
                  </a:extLst>
                </a:gridCol>
              </a:tblGrid>
              <a:tr h="203200">
                <a:tc>
                  <a:txBody>
                    <a:bodyPr/>
                    <a:lstStyle/>
                    <a:p>
                      <a:pPr algn="l"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lg1</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lg2</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err="1">
                          <a:solidFill>
                            <a:srgbClr val="000000"/>
                          </a:solidFill>
                          <a:effectLst/>
                          <a:latin typeface="Calibri" panose="020F0502020204030204" pitchFamily="34" charset="0"/>
                        </a:rPr>
                        <a:t>lgX</a:t>
                      </a:r>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lg5</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lg6</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lg10</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4955431"/>
                  </a:ext>
                </a:extLst>
              </a:tr>
              <a:tr h="183983">
                <a:tc>
                  <a:txBody>
                    <a:bodyPr/>
                    <a:lstStyle/>
                    <a:p>
                      <a:pPr algn="l" fontAlgn="b"/>
                      <a:r>
                        <a:rPr lang="en-US" sz="2400" b="0" i="0" u="none" strike="noStrike">
                          <a:solidFill>
                            <a:srgbClr val="000000"/>
                          </a:solidFill>
                          <a:effectLst/>
                          <a:latin typeface="Calibri" panose="020F0502020204030204" pitchFamily="34" charset="0"/>
                        </a:rPr>
                        <a:t>GeneNumber</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panose="020F0502020204030204" pitchFamily="34" charset="0"/>
                        </a:rPr>
                        <a:t>3254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panose="020F0502020204030204" pitchFamily="34" charset="0"/>
                        </a:rPr>
                        <a:t>2941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panose="020F0502020204030204" pitchFamily="34" charset="0"/>
                        </a:rPr>
                        <a:t>3705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panose="020F0502020204030204" pitchFamily="34" charset="0"/>
                        </a:rPr>
                        <a:t>1507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1543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1287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994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684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325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212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16512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589579933"/>
                  </a:ext>
                </a:extLst>
              </a:tr>
              <a:tr h="203200">
                <a:tc>
                  <a:txBody>
                    <a:bodyPr/>
                    <a:lstStyle/>
                    <a:p>
                      <a:pPr algn="l" fontAlgn="b"/>
                      <a:r>
                        <a:rPr lang="en-US" sz="2400" b="0" i="0" u="none" strike="noStrike">
                          <a:solidFill>
                            <a:srgbClr val="000000"/>
                          </a:solidFill>
                          <a:effectLst/>
                          <a:latin typeface="Calibri" panose="020F0502020204030204" pitchFamily="34" charset="0"/>
                        </a:rPr>
                        <a:t>PhysicalSize</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45</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41</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12</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235</a:t>
                      </a:r>
                    </a:p>
                  </a:txBody>
                  <a:tcPr marL="9525" marR="9525" marT="9525" marB="0" anchor="b">
                    <a:lnL>
                      <a:noFill/>
                    </a:lnL>
                    <a:lnR>
                      <a:noFill/>
                    </a:lnR>
                    <a:lnT>
                      <a:noFill/>
                    </a:lnT>
                    <a:lnB>
                      <a:noFill/>
                    </a:lnB>
                  </a:tcPr>
                </a:tc>
                <a:extLst>
                  <a:ext uri="{0D108BD9-81ED-4DB2-BD59-A6C34878D82A}">
                    <a16:rowId xmlns:a16="http://schemas.microsoft.com/office/drawing/2014/main" val="1247847711"/>
                  </a:ext>
                </a:extLst>
              </a:tr>
              <a:tr h="203200">
                <a:tc>
                  <a:txBody>
                    <a:bodyPr/>
                    <a:lstStyle/>
                    <a:p>
                      <a:pPr algn="l" fontAlgn="b"/>
                      <a:r>
                        <a:rPr lang="en-US" sz="2400" b="0" i="0" u="none" strike="noStrike">
                          <a:solidFill>
                            <a:srgbClr val="000000"/>
                          </a:solidFill>
                          <a:effectLst/>
                          <a:latin typeface="Calibri" panose="020F0502020204030204" pitchFamily="34" charset="0"/>
                        </a:rPr>
                        <a:t>Parents</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22</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45</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39</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142</a:t>
                      </a:r>
                    </a:p>
                  </a:txBody>
                  <a:tcPr marL="9525" marR="9525" marT="9525" marB="0" anchor="b">
                    <a:lnL>
                      <a:noFill/>
                    </a:lnL>
                    <a:lnR>
                      <a:noFill/>
                    </a:lnR>
                    <a:lnT>
                      <a:noFill/>
                    </a:lnT>
                    <a:lnB>
                      <a:noFill/>
                    </a:lnB>
                  </a:tcPr>
                </a:tc>
                <a:extLst>
                  <a:ext uri="{0D108BD9-81ED-4DB2-BD59-A6C34878D82A}">
                    <a16:rowId xmlns:a16="http://schemas.microsoft.com/office/drawing/2014/main" val="3575575785"/>
                  </a:ext>
                </a:extLst>
              </a:tr>
              <a:tr h="203200">
                <a:tc>
                  <a:txBody>
                    <a:bodyPr/>
                    <a:lstStyle/>
                    <a:p>
                      <a:pPr algn="l" fontAlgn="b"/>
                      <a:r>
                        <a:rPr lang="en-US" sz="2400" b="0" i="0" u="none" strike="noStrike">
                          <a:solidFill>
                            <a:srgbClr val="000000"/>
                          </a:solidFill>
                          <a:effectLst/>
                          <a:latin typeface="Calibri" panose="020F0502020204030204" pitchFamily="34" charset="0"/>
                        </a:rPr>
                        <a:t>Daughters</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142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301110"/>
                  </a:ext>
                </a:extLst>
              </a:tr>
            </a:tbl>
          </a:graphicData>
        </a:graphic>
      </p:graphicFrame>
      <p:sp>
        <p:nvSpPr>
          <p:cNvPr id="5" name="TextBox 4">
            <a:extLst>
              <a:ext uri="{FF2B5EF4-FFF2-40B4-BE49-F238E27FC236}">
                <a16:creationId xmlns:a16="http://schemas.microsoft.com/office/drawing/2014/main" id="{88C360C0-7EB3-9045-85F2-04B93BEBD207}"/>
              </a:ext>
            </a:extLst>
          </p:cNvPr>
          <p:cNvSpPr txBox="1"/>
          <p:nvPr/>
        </p:nvSpPr>
        <p:spPr>
          <a:xfrm>
            <a:off x="398626" y="432486"/>
            <a:ext cx="10549461" cy="646331"/>
          </a:xfrm>
          <a:prstGeom prst="rect">
            <a:avLst/>
          </a:prstGeom>
          <a:noFill/>
        </p:spPr>
        <p:txBody>
          <a:bodyPr wrap="square" rtlCol="0">
            <a:spAutoFit/>
          </a:bodyPr>
          <a:lstStyle/>
          <a:p>
            <a:r>
              <a:rPr lang="en-US" dirty="0"/>
              <a:t>We identified retrogenes in a Tribolium beetle that has a recent fusion of chromosome 2 (lg2) to the sex chromosome. This means that the X in this species now include everything that is in lg2 as well as </a:t>
            </a:r>
            <a:r>
              <a:rPr lang="en-US" dirty="0" err="1"/>
              <a:t>lgX</a:t>
            </a:r>
            <a:r>
              <a:rPr lang="en-US" dirty="0"/>
              <a:t>. </a:t>
            </a:r>
          </a:p>
        </p:txBody>
      </p:sp>
    </p:spTree>
    <p:extLst>
      <p:ext uri="{BB962C8B-B14F-4D97-AF65-F5344CB8AC3E}">
        <p14:creationId xmlns:p14="http://schemas.microsoft.com/office/powerpoint/2010/main" val="247363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282B81-051E-2445-8CB5-5DD4B88D1499}"/>
              </a:ext>
            </a:extLst>
          </p:cNvPr>
          <p:cNvGraphicFramePr>
            <a:graphicFrameLocks noGrp="1"/>
          </p:cNvGraphicFramePr>
          <p:nvPr/>
        </p:nvGraphicFramePr>
        <p:xfrm>
          <a:off x="234779" y="2109791"/>
          <a:ext cx="11541221" cy="1876425"/>
        </p:xfrm>
        <a:graphic>
          <a:graphicData uri="http://schemas.openxmlformats.org/drawingml/2006/table">
            <a:tbl>
              <a:tblPr/>
              <a:tblGrid>
                <a:gridCol w="1952367">
                  <a:extLst>
                    <a:ext uri="{9D8B030D-6E8A-4147-A177-3AD203B41FA5}">
                      <a16:colId xmlns:a16="http://schemas.microsoft.com/office/drawing/2014/main" val="3549642009"/>
                    </a:ext>
                  </a:extLst>
                </a:gridCol>
                <a:gridCol w="871714">
                  <a:extLst>
                    <a:ext uri="{9D8B030D-6E8A-4147-A177-3AD203B41FA5}">
                      <a16:colId xmlns:a16="http://schemas.microsoft.com/office/drawing/2014/main" val="2883282942"/>
                    </a:ext>
                  </a:extLst>
                </a:gridCol>
                <a:gridCol w="871714">
                  <a:extLst>
                    <a:ext uri="{9D8B030D-6E8A-4147-A177-3AD203B41FA5}">
                      <a16:colId xmlns:a16="http://schemas.microsoft.com/office/drawing/2014/main" val="3020147070"/>
                    </a:ext>
                  </a:extLst>
                </a:gridCol>
                <a:gridCol w="871714">
                  <a:extLst>
                    <a:ext uri="{9D8B030D-6E8A-4147-A177-3AD203B41FA5}">
                      <a16:colId xmlns:a16="http://schemas.microsoft.com/office/drawing/2014/main" val="394097458"/>
                    </a:ext>
                  </a:extLst>
                </a:gridCol>
                <a:gridCol w="871714">
                  <a:extLst>
                    <a:ext uri="{9D8B030D-6E8A-4147-A177-3AD203B41FA5}">
                      <a16:colId xmlns:a16="http://schemas.microsoft.com/office/drawing/2014/main" val="2612698288"/>
                    </a:ext>
                  </a:extLst>
                </a:gridCol>
                <a:gridCol w="871714">
                  <a:extLst>
                    <a:ext uri="{9D8B030D-6E8A-4147-A177-3AD203B41FA5}">
                      <a16:colId xmlns:a16="http://schemas.microsoft.com/office/drawing/2014/main" val="717436527"/>
                    </a:ext>
                  </a:extLst>
                </a:gridCol>
                <a:gridCol w="871714">
                  <a:extLst>
                    <a:ext uri="{9D8B030D-6E8A-4147-A177-3AD203B41FA5}">
                      <a16:colId xmlns:a16="http://schemas.microsoft.com/office/drawing/2014/main" val="2298672196"/>
                    </a:ext>
                  </a:extLst>
                </a:gridCol>
                <a:gridCol w="871714">
                  <a:extLst>
                    <a:ext uri="{9D8B030D-6E8A-4147-A177-3AD203B41FA5}">
                      <a16:colId xmlns:a16="http://schemas.microsoft.com/office/drawing/2014/main" val="1764645949"/>
                    </a:ext>
                  </a:extLst>
                </a:gridCol>
                <a:gridCol w="871714">
                  <a:extLst>
                    <a:ext uri="{9D8B030D-6E8A-4147-A177-3AD203B41FA5}">
                      <a16:colId xmlns:a16="http://schemas.microsoft.com/office/drawing/2014/main" val="967495918"/>
                    </a:ext>
                  </a:extLst>
                </a:gridCol>
                <a:gridCol w="871714">
                  <a:extLst>
                    <a:ext uri="{9D8B030D-6E8A-4147-A177-3AD203B41FA5}">
                      <a16:colId xmlns:a16="http://schemas.microsoft.com/office/drawing/2014/main" val="28101458"/>
                    </a:ext>
                  </a:extLst>
                </a:gridCol>
                <a:gridCol w="871714">
                  <a:extLst>
                    <a:ext uri="{9D8B030D-6E8A-4147-A177-3AD203B41FA5}">
                      <a16:colId xmlns:a16="http://schemas.microsoft.com/office/drawing/2014/main" val="1179718578"/>
                    </a:ext>
                  </a:extLst>
                </a:gridCol>
                <a:gridCol w="871714">
                  <a:extLst>
                    <a:ext uri="{9D8B030D-6E8A-4147-A177-3AD203B41FA5}">
                      <a16:colId xmlns:a16="http://schemas.microsoft.com/office/drawing/2014/main" val="539296058"/>
                    </a:ext>
                  </a:extLst>
                </a:gridCol>
              </a:tblGrid>
              <a:tr h="203200">
                <a:tc>
                  <a:txBody>
                    <a:bodyPr/>
                    <a:lstStyle/>
                    <a:p>
                      <a:pPr algn="l"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lg1</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lg2</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err="1">
                          <a:solidFill>
                            <a:srgbClr val="000000"/>
                          </a:solidFill>
                          <a:effectLst/>
                          <a:latin typeface="Calibri" panose="020F0502020204030204" pitchFamily="34" charset="0"/>
                        </a:rPr>
                        <a:t>lgX</a:t>
                      </a:r>
                      <a:endParaRPr lang="en-US" sz="20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lg4</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lg5</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lg6</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lg10</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4955431"/>
                  </a:ext>
                </a:extLst>
              </a:tr>
              <a:tr h="183983">
                <a:tc>
                  <a:txBody>
                    <a:bodyPr/>
                    <a:lstStyle/>
                    <a:p>
                      <a:pPr algn="l" fontAlgn="b"/>
                      <a:r>
                        <a:rPr lang="en-US" sz="2400" b="0" i="0" u="none" strike="noStrike">
                          <a:solidFill>
                            <a:srgbClr val="000000"/>
                          </a:solidFill>
                          <a:effectLst/>
                          <a:latin typeface="Calibri" panose="020F0502020204030204" pitchFamily="34" charset="0"/>
                        </a:rPr>
                        <a:t>GeneNumber</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panose="020F0502020204030204" pitchFamily="34" charset="0"/>
                        </a:rPr>
                        <a:t>3254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panose="020F0502020204030204" pitchFamily="34" charset="0"/>
                        </a:rPr>
                        <a:t>2941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panose="020F0502020204030204" pitchFamily="34" charset="0"/>
                        </a:rPr>
                        <a:t>3705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panose="020F0502020204030204" pitchFamily="34" charset="0"/>
                        </a:rPr>
                        <a:t>1507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1543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1287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994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684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325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212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panose="020F0502020204030204" pitchFamily="34" charset="0"/>
                        </a:rPr>
                        <a:t>16512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589579933"/>
                  </a:ext>
                </a:extLst>
              </a:tr>
              <a:tr h="203200">
                <a:tc>
                  <a:txBody>
                    <a:bodyPr/>
                    <a:lstStyle/>
                    <a:p>
                      <a:pPr algn="l" fontAlgn="b"/>
                      <a:r>
                        <a:rPr lang="en-US" sz="2400" b="0" i="0" u="none" strike="noStrike">
                          <a:solidFill>
                            <a:srgbClr val="000000"/>
                          </a:solidFill>
                          <a:effectLst/>
                          <a:latin typeface="Calibri" panose="020F0502020204030204" pitchFamily="34" charset="0"/>
                        </a:rPr>
                        <a:t>PhysicalSize</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45</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41</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38</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14</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12</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235</a:t>
                      </a:r>
                    </a:p>
                  </a:txBody>
                  <a:tcPr marL="9525" marR="9525" marT="9525" marB="0" anchor="b">
                    <a:lnL>
                      <a:noFill/>
                    </a:lnL>
                    <a:lnR>
                      <a:noFill/>
                    </a:lnR>
                    <a:lnT>
                      <a:noFill/>
                    </a:lnT>
                    <a:lnB>
                      <a:noFill/>
                    </a:lnB>
                  </a:tcPr>
                </a:tc>
                <a:extLst>
                  <a:ext uri="{0D108BD9-81ED-4DB2-BD59-A6C34878D82A}">
                    <a16:rowId xmlns:a16="http://schemas.microsoft.com/office/drawing/2014/main" val="1247847711"/>
                  </a:ext>
                </a:extLst>
              </a:tr>
              <a:tr h="203200">
                <a:tc>
                  <a:txBody>
                    <a:bodyPr/>
                    <a:lstStyle/>
                    <a:p>
                      <a:pPr algn="l" fontAlgn="b"/>
                      <a:r>
                        <a:rPr lang="en-US" sz="2400" b="0" i="0" u="none" strike="noStrike">
                          <a:solidFill>
                            <a:srgbClr val="000000"/>
                          </a:solidFill>
                          <a:effectLst/>
                          <a:latin typeface="Calibri" panose="020F0502020204030204" pitchFamily="34" charset="0"/>
                        </a:rPr>
                        <a:t>Parents</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22</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highlight>
                            <a:srgbClr val="FFFF00"/>
                          </a:highlight>
                          <a:latin typeface="Calibri" panose="020F0502020204030204" pitchFamily="34" charset="0"/>
                        </a:rPr>
                        <a:t>45</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39</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142</a:t>
                      </a:r>
                    </a:p>
                  </a:txBody>
                  <a:tcPr marL="9525" marR="9525" marT="9525" marB="0" anchor="b">
                    <a:lnL>
                      <a:noFill/>
                    </a:lnL>
                    <a:lnR>
                      <a:noFill/>
                    </a:lnR>
                    <a:lnT>
                      <a:noFill/>
                    </a:lnT>
                    <a:lnB>
                      <a:noFill/>
                    </a:lnB>
                  </a:tcPr>
                </a:tc>
                <a:extLst>
                  <a:ext uri="{0D108BD9-81ED-4DB2-BD59-A6C34878D82A}">
                    <a16:rowId xmlns:a16="http://schemas.microsoft.com/office/drawing/2014/main" val="3575575785"/>
                  </a:ext>
                </a:extLst>
              </a:tr>
              <a:tr h="203200">
                <a:tc>
                  <a:txBody>
                    <a:bodyPr/>
                    <a:lstStyle/>
                    <a:p>
                      <a:pPr algn="l" fontAlgn="b"/>
                      <a:r>
                        <a:rPr lang="en-US" sz="2400" b="0" i="0" u="none" strike="noStrike">
                          <a:solidFill>
                            <a:srgbClr val="000000"/>
                          </a:solidFill>
                          <a:effectLst/>
                          <a:latin typeface="Calibri" panose="020F0502020204030204" pitchFamily="34" charset="0"/>
                        </a:rPr>
                        <a:t>Daughters</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highlight>
                            <a:srgbClr val="FFFF00"/>
                          </a:highlight>
                          <a:latin typeface="Calibri" panose="020F0502020204030204" pitchFamily="34" charset="0"/>
                        </a:rPr>
                        <a:t>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142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301110"/>
                  </a:ext>
                </a:extLst>
              </a:tr>
            </a:tbl>
          </a:graphicData>
        </a:graphic>
      </p:graphicFrame>
      <p:sp>
        <p:nvSpPr>
          <p:cNvPr id="5" name="TextBox 4">
            <a:extLst>
              <a:ext uri="{FF2B5EF4-FFF2-40B4-BE49-F238E27FC236}">
                <a16:creationId xmlns:a16="http://schemas.microsoft.com/office/drawing/2014/main" id="{88C360C0-7EB3-9045-85F2-04B93BEBD207}"/>
              </a:ext>
            </a:extLst>
          </p:cNvPr>
          <p:cNvSpPr txBox="1"/>
          <p:nvPr/>
        </p:nvSpPr>
        <p:spPr>
          <a:xfrm>
            <a:off x="398626" y="432486"/>
            <a:ext cx="10549461" cy="646331"/>
          </a:xfrm>
          <a:prstGeom prst="rect">
            <a:avLst/>
          </a:prstGeom>
          <a:noFill/>
        </p:spPr>
        <p:txBody>
          <a:bodyPr wrap="square" rtlCol="0">
            <a:spAutoFit/>
          </a:bodyPr>
          <a:lstStyle/>
          <a:p>
            <a:r>
              <a:rPr lang="en-US" dirty="0"/>
              <a:t>We identified retrogenes in a Tribolium beetle that has a recent fusion of chromosome 2 (lg2) to the sex chromosome. This means that the X in this species now include everything that is in lg2 as well as </a:t>
            </a:r>
            <a:r>
              <a:rPr lang="en-US" dirty="0" err="1"/>
              <a:t>lgX</a:t>
            </a:r>
            <a:r>
              <a:rPr lang="en-US" dirty="0"/>
              <a:t>. </a:t>
            </a:r>
          </a:p>
        </p:txBody>
      </p:sp>
      <p:sp>
        <p:nvSpPr>
          <p:cNvPr id="6" name="Rectangle 5">
            <a:extLst>
              <a:ext uri="{FF2B5EF4-FFF2-40B4-BE49-F238E27FC236}">
                <a16:creationId xmlns:a16="http://schemas.microsoft.com/office/drawing/2014/main" id="{9156B4A4-2826-2D40-9B82-ADEF1FF3E518}"/>
              </a:ext>
            </a:extLst>
          </p:cNvPr>
          <p:cNvSpPr/>
          <p:nvPr/>
        </p:nvSpPr>
        <p:spPr>
          <a:xfrm>
            <a:off x="398625" y="4885208"/>
            <a:ext cx="10723261" cy="646331"/>
          </a:xfrm>
          <a:prstGeom prst="rect">
            <a:avLst/>
          </a:prstGeom>
        </p:spPr>
        <p:txBody>
          <a:bodyPr wrap="square">
            <a:spAutoFit/>
          </a:bodyPr>
          <a:lstStyle/>
          <a:p>
            <a:r>
              <a:rPr lang="en-US" dirty="0"/>
              <a:t>What is the probability that we would observe this many parents and daughters assuming that chromosome 2 is no different than any other chromosomes?</a:t>
            </a:r>
          </a:p>
        </p:txBody>
      </p:sp>
    </p:spTree>
    <p:extLst>
      <p:ext uri="{BB962C8B-B14F-4D97-AF65-F5344CB8AC3E}">
        <p14:creationId xmlns:p14="http://schemas.microsoft.com/office/powerpoint/2010/main" val="3508243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FF86B-E7E9-C04C-AC5B-C91D49FE83F9}"/>
              </a:ext>
            </a:extLst>
          </p:cNvPr>
          <p:cNvSpPr txBox="1"/>
          <p:nvPr/>
        </p:nvSpPr>
        <p:spPr>
          <a:xfrm>
            <a:off x="347304" y="654644"/>
            <a:ext cx="9416375" cy="1200329"/>
          </a:xfrm>
          <a:prstGeom prst="rect">
            <a:avLst/>
          </a:prstGeom>
          <a:noFill/>
        </p:spPr>
        <p:txBody>
          <a:bodyPr wrap="square" rtlCol="0">
            <a:spAutoFit/>
          </a:bodyPr>
          <a:lstStyle/>
          <a:p>
            <a:r>
              <a:rPr lang="en-US" sz="2400" dirty="0"/>
              <a:t>From this we might hypothesize that we should see more retrogenes on sex chromosomes and possibly more parental genes on sex chromosomes </a:t>
            </a:r>
            <a:r>
              <a:rPr lang="en-US" sz="2400" dirty="0">
                <a:highlight>
                  <a:srgbClr val="FFFF00"/>
                </a:highlight>
              </a:rPr>
              <a:t>than we would expect by chance</a:t>
            </a:r>
            <a:r>
              <a:rPr lang="en-US" sz="2400" dirty="0"/>
              <a:t>.</a:t>
            </a:r>
          </a:p>
        </p:txBody>
      </p:sp>
      <p:sp>
        <p:nvSpPr>
          <p:cNvPr id="2" name="TextBox 1">
            <a:extLst>
              <a:ext uri="{FF2B5EF4-FFF2-40B4-BE49-F238E27FC236}">
                <a16:creationId xmlns:a16="http://schemas.microsoft.com/office/drawing/2014/main" id="{571E500F-2467-2D43-81AD-4531E670E4BE}"/>
              </a:ext>
            </a:extLst>
          </p:cNvPr>
          <p:cNvSpPr txBox="1"/>
          <p:nvPr/>
        </p:nvSpPr>
        <p:spPr>
          <a:xfrm>
            <a:off x="347304" y="2644170"/>
            <a:ext cx="9144566" cy="1938992"/>
          </a:xfrm>
          <a:prstGeom prst="rect">
            <a:avLst/>
          </a:prstGeom>
          <a:noFill/>
        </p:spPr>
        <p:txBody>
          <a:bodyPr wrap="square" rtlCol="0">
            <a:spAutoFit/>
          </a:bodyPr>
          <a:lstStyle/>
          <a:p>
            <a:pPr marL="457200" indent="-457200">
              <a:buAutoNum type="arabicParenR"/>
            </a:pPr>
            <a:r>
              <a:rPr lang="en-US" sz="2400" dirty="0"/>
              <a:t>Size of the chromosome (determines probability of a daughter gene being on a chromosome)</a:t>
            </a:r>
          </a:p>
          <a:p>
            <a:pPr marL="457200" indent="-457200">
              <a:buAutoNum type="arabicParenR"/>
            </a:pPr>
            <a:endParaRPr lang="en-US" sz="2400" dirty="0"/>
          </a:p>
          <a:p>
            <a:pPr marL="457200" indent="-457200">
              <a:buAutoNum type="arabicParenR"/>
            </a:pPr>
            <a:r>
              <a:rPr lang="en-US" sz="2400" dirty="0"/>
              <a:t>Number of genes on each chromosome (determines the probability of a parent gene being on a a chromosomes)</a:t>
            </a:r>
          </a:p>
        </p:txBody>
      </p:sp>
    </p:spTree>
    <p:extLst>
      <p:ext uri="{BB962C8B-B14F-4D97-AF65-F5344CB8AC3E}">
        <p14:creationId xmlns:p14="http://schemas.microsoft.com/office/powerpoint/2010/main" val="1194757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1BB9BF-D13D-E544-B94C-05DA9A55C2C8}"/>
              </a:ext>
            </a:extLst>
          </p:cNvPr>
          <p:cNvSpPr txBox="1"/>
          <p:nvPr/>
        </p:nvSpPr>
        <p:spPr>
          <a:xfrm>
            <a:off x="225839" y="797510"/>
            <a:ext cx="11966161" cy="5262979"/>
          </a:xfrm>
          <a:prstGeom prst="rect">
            <a:avLst/>
          </a:prstGeom>
          <a:noFill/>
        </p:spPr>
        <p:txBody>
          <a:bodyPr wrap="none" rtlCol="0">
            <a:spAutoFit/>
          </a:bodyPr>
          <a:lstStyle/>
          <a:p>
            <a:pPr marL="342900" indent="-342900">
              <a:buFont typeface="+mj-lt"/>
              <a:buAutoNum type="arabicPeriod"/>
            </a:pPr>
            <a:r>
              <a:rPr lang="en-US" sz="2400" dirty="0"/>
              <a:t>First decide what we want to test</a:t>
            </a:r>
          </a:p>
          <a:p>
            <a:pPr marL="800100" lvl="1" indent="-342900">
              <a:buFont typeface="+mj-lt"/>
              <a:buAutoNum type="alphaLcParenR"/>
            </a:pPr>
            <a:r>
              <a:rPr lang="en-US" sz="2400" dirty="0"/>
              <a:t>the number of parents on lg2</a:t>
            </a:r>
          </a:p>
          <a:p>
            <a:pPr marL="800100" lvl="1" indent="-342900">
              <a:buFont typeface="+mj-lt"/>
              <a:buAutoNum type="alphaLcParenR"/>
            </a:pPr>
            <a:r>
              <a:rPr lang="en-US" sz="2400" dirty="0"/>
              <a:t>the number of daughters on lg2</a:t>
            </a:r>
          </a:p>
          <a:p>
            <a:pPr marL="342900" indent="-342900">
              <a:buFont typeface="+mj-lt"/>
              <a:buAutoNum type="arabicPeriod"/>
            </a:pPr>
            <a:endParaRPr lang="en-US" sz="2400" dirty="0"/>
          </a:p>
          <a:p>
            <a:pPr marL="342900" indent="-342900">
              <a:buFont typeface="+mj-lt"/>
              <a:buAutoNum type="arabicPeriod"/>
            </a:pPr>
            <a:r>
              <a:rPr lang="en-US" sz="2400" dirty="0"/>
              <a:t>Create an object to store a null distribution of these values</a:t>
            </a:r>
          </a:p>
          <a:p>
            <a:pPr marL="342900" indent="-342900">
              <a:buFont typeface="+mj-lt"/>
              <a:buAutoNum type="arabicPeriod"/>
            </a:pPr>
            <a:endParaRPr lang="en-US" sz="2400" dirty="0"/>
          </a:p>
          <a:p>
            <a:pPr marL="342900" indent="-342900">
              <a:buFont typeface="+mj-lt"/>
              <a:buAutoNum type="arabicPeriod"/>
            </a:pPr>
            <a:r>
              <a:rPr lang="en-US" sz="2400" dirty="0"/>
              <a:t>Simulate an expected number of parents and and an expected number of daughters on lg 2.</a:t>
            </a:r>
          </a:p>
          <a:p>
            <a:pPr marL="800100" lvl="1" indent="-342900">
              <a:buFont typeface="+mj-lt"/>
              <a:buAutoNum type="alphaLcParenR"/>
            </a:pPr>
            <a:r>
              <a:rPr lang="en-US" sz="2400" dirty="0"/>
              <a:t>when simulating account for chromosome size and gene number</a:t>
            </a:r>
          </a:p>
          <a:p>
            <a:pPr marL="342900" indent="-342900">
              <a:buFont typeface="+mj-lt"/>
              <a:buAutoNum type="arabicPeriod"/>
            </a:pPr>
            <a:endParaRPr lang="en-US" sz="2400" dirty="0"/>
          </a:p>
          <a:p>
            <a:pPr marL="342900" indent="-342900">
              <a:buFont typeface="+mj-lt"/>
              <a:buAutoNum type="arabicPeriod"/>
            </a:pPr>
            <a:r>
              <a:rPr lang="en-US" sz="2400" dirty="0"/>
              <a:t>Repeat step 3 thousands of times.</a:t>
            </a:r>
          </a:p>
          <a:p>
            <a:pPr marL="342900" indent="-342900">
              <a:buFont typeface="+mj-lt"/>
              <a:buAutoNum type="arabicPeriod"/>
            </a:pPr>
            <a:endParaRPr lang="en-US" sz="2400" dirty="0"/>
          </a:p>
          <a:p>
            <a:pPr marL="342900" indent="-342900">
              <a:buFont typeface="+mj-lt"/>
              <a:buAutoNum type="arabicPeriod"/>
            </a:pPr>
            <a:r>
              <a:rPr lang="en-US" sz="2400" dirty="0"/>
              <a:t>Compare our observation to the null distribution to calculate a p-value for our observation.</a:t>
            </a:r>
          </a:p>
          <a:p>
            <a:pPr marL="342900" indent="-342900">
              <a:buFont typeface="+mj-lt"/>
              <a:buAutoNum type="arabicPeriod"/>
            </a:pPr>
            <a:endParaRPr lang="en-US" sz="2400" dirty="0"/>
          </a:p>
          <a:p>
            <a:endParaRPr lang="en-US" sz="2400" dirty="0"/>
          </a:p>
        </p:txBody>
      </p:sp>
    </p:spTree>
    <p:extLst>
      <p:ext uri="{BB962C8B-B14F-4D97-AF65-F5344CB8AC3E}">
        <p14:creationId xmlns:p14="http://schemas.microsoft.com/office/powerpoint/2010/main" val="292173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Tree>
    <p:extLst>
      <p:ext uri="{BB962C8B-B14F-4D97-AF65-F5344CB8AC3E}">
        <p14:creationId xmlns:p14="http://schemas.microsoft.com/office/powerpoint/2010/main" val="66228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a:t>
            </a:r>
          </a:p>
          <a:p>
            <a:endParaRPr lang="en-US" sz="1000" dirty="0"/>
          </a:p>
        </p:txBody>
      </p:sp>
      <p:pic>
        <p:nvPicPr>
          <p:cNvPr id="4098" name="Picture 2" descr="Genome-wide association study - Wikipedia">
            <a:extLst>
              <a:ext uri="{FF2B5EF4-FFF2-40B4-BE49-F238E27FC236}">
                <a16:creationId xmlns:a16="http://schemas.microsoft.com/office/drawing/2014/main" id="{869E0FF6-5703-F04C-AF83-EBBEB73E4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5688"/>
            <a:ext cx="6266046" cy="24386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enome-Wide Association Studies - ACSH Explains | American Council on  Science and Health">
            <a:extLst>
              <a:ext uri="{FF2B5EF4-FFF2-40B4-BE49-F238E27FC236}">
                <a16:creationId xmlns:a16="http://schemas.microsoft.com/office/drawing/2014/main" id="{927AD330-1101-F146-AC60-0465A4F7D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 y="3591797"/>
            <a:ext cx="6177146" cy="2827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enome-wide association studies in lung disease | Thorax">
            <a:extLst>
              <a:ext uri="{FF2B5EF4-FFF2-40B4-BE49-F238E27FC236}">
                <a16:creationId xmlns:a16="http://schemas.microsoft.com/office/drawing/2014/main" id="{BDABCAC1-4379-A641-BF78-1329E54B3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318" y="1641876"/>
            <a:ext cx="5694782" cy="336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350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a:t>
            </a:r>
          </a:p>
          <a:p>
            <a:endParaRPr lang="en-US" sz="1000" dirty="0"/>
          </a:p>
        </p:txBody>
      </p:sp>
      <p:sp>
        <p:nvSpPr>
          <p:cNvPr id="7" name="TextBox 6">
            <a:extLst>
              <a:ext uri="{FF2B5EF4-FFF2-40B4-BE49-F238E27FC236}">
                <a16:creationId xmlns:a16="http://schemas.microsoft.com/office/drawing/2014/main" id="{ED9EEDE9-3F9A-F741-B27A-29B705E01C4F}"/>
              </a:ext>
            </a:extLst>
          </p:cNvPr>
          <p:cNvSpPr txBox="1"/>
          <p:nvPr/>
        </p:nvSpPr>
        <p:spPr>
          <a:xfrm>
            <a:off x="1196740" y="1463039"/>
            <a:ext cx="8893743" cy="2677656"/>
          </a:xfrm>
          <a:prstGeom prst="rect">
            <a:avLst/>
          </a:prstGeom>
          <a:noFill/>
        </p:spPr>
        <p:txBody>
          <a:bodyPr wrap="square" rtlCol="0">
            <a:spAutoFit/>
          </a:bodyPr>
          <a:lstStyle/>
          <a:p>
            <a:r>
              <a:rPr lang="en-US" sz="2400" b="1" dirty="0"/>
              <a:t>GWAS: Genome wide association study.</a:t>
            </a:r>
          </a:p>
          <a:p>
            <a:endParaRPr lang="en-US" sz="2400" dirty="0"/>
          </a:p>
          <a:p>
            <a:r>
              <a:rPr lang="en-US" sz="2400" dirty="0"/>
              <a:t>The goal of GWAS is to determine what genes have alleles that are responsible for a trait of interest. The trait can be any measurable trait in any organism that you wish to study. For instance, a disease in humans, an economically important trait of a crop or domestic animal, an adaptation like a certain color pattern in birds, etc.</a:t>
            </a:r>
          </a:p>
        </p:txBody>
      </p:sp>
    </p:spTree>
    <p:extLst>
      <p:ext uri="{BB962C8B-B14F-4D97-AF65-F5344CB8AC3E}">
        <p14:creationId xmlns:p14="http://schemas.microsoft.com/office/powerpoint/2010/main" val="2547424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Discrete condition (often disease)</a:t>
            </a:r>
          </a:p>
          <a:p>
            <a:endParaRPr lang="en-US" sz="1000" dirty="0"/>
          </a:p>
        </p:txBody>
      </p:sp>
      <p:pic>
        <p:nvPicPr>
          <p:cNvPr id="7170" name="Picture 2" descr="What are genome wide association studies (GWAS)? | GWAS Catalog">
            <a:extLst>
              <a:ext uri="{FF2B5EF4-FFF2-40B4-BE49-F238E27FC236}">
                <a16:creationId xmlns:a16="http://schemas.microsoft.com/office/drawing/2014/main" id="{79A6FE6F-A392-F547-A6B2-278B72955D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439"/>
          <a:stretch/>
        </p:blipFill>
        <p:spPr bwMode="auto">
          <a:xfrm>
            <a:off x="1981200" y="958850"/>
            <a:ext cx="8229600" cy="2893100"/>
          </a:xfrm>
          <a:prstGeom prst="rect">
            <a:avLst/>
          </a:prstGeom>
          <a:noFill/>
          <a:extLst>
            <a:ext uri="{909E8E84-426E-40DD-AFC4-6F175D3DCCD1}">
              <a14:hiddenFill xmlns:a14="http://schemas.microsoft.com/office/drawing/2010/main">
                <a:solidFill>
                  <a:srgbClr val="FFFFFF"/>
                </a:solidFill>
              </a14:hiddenFill>
            </a:ext>
          </a:extLst>
        </p:spPr>
      </p:pic>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2438400" y="3872116"/>
            <a:ext cx="7772400" cy="2893100"/>
          </a:xfrm>
          <a:prstGeom prst="rect">
            <a:avLst/>
          </a:prstGeom>
          <a:noFill/>
        </p:spPr>
        <p:txBody>
          <a:bodyPr wrap="square" rtlCol="0">
            <a:spAutoFit/>
          </a:bodyPr>
          <a:lstStyle/>
          <a:p>
            <a:r>
              <a:rPr lang="en-US" sz="1400" dirty="0">
                <a:latin typeface="Courier New" panose="02070309020205020404" pitchFamily="49" charset="0"/>
                <a:ea typeface="Arial Unicode MS" panose="020B0604020202020204" pitchFamily="34" charset="-128"/>
                <a:cs typeface="Courier New" panose="02070309020205020404" pitchFamily="49" charset="0"/>
              </a:rPr>
              <a:t>&gt;case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&gt;case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AGTTGACTACTGCATACTCGTGCTAGCTGACTGTCGTACGTACGTAGCTAGTGATCGATCGATGCTAGCTA&gt;case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&gt;control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AGTTGACTACTGCATACTCGTGCTAGCTGACTGTCGTACGTACGTAGCTAGTGATCGATCGATGCTAGCTA&gt;control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&gt;control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a:t>
            </a:r>
          </a:p>
          <a:p>
            <a:endParaRPr lang="en-US" sz="1400" dirty="0">
              <a:latin typeface="Courier New" panose="02070309020205020404" pitchFamily="49" charset="0"/>
              <a:ea typeface="Arial Unicode MS" panose="020B0604020202020204" pitchFamily="34" charset="-128"/>
              <a:cs typeface="Courier New" panose="02070309020205020404" pitchFamily="49" charset="0"/>
            </a:endParaRPr>
          </a:p>
        </p:txBody>
      </p:sp>
    </p:spTree>
    <p:extLst>
      <p:ext uri="{BB962C8B-B14F-4D97-AF65-F5344CB8AC3E}">
        <p14:creationId xmlns:p14="http://schemas.microsoft.com/office/powerpoint/2010/main" val="377092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2438400" y="3872116"/>
            <a:ext cx="7772400" cy="2893100"/>
          </a:xfrm>
          <a:prstGeom prst="rect">
            <a:avLst/>
          </a:prstGeom>
          <a:noFill/>
        </p:spPr>
        <p:txBody>
          <a:bodyPr wrap="square" rtlCol="0">
            <a:spAutoFit/>
          </a:bodyPr>
          <a:lstStyle/>
          <a:p>
            <a:r>
              <a:rPr lang="en-US" sz="1400" dirty="0">
                <a:latin typeface="Courier New" panose="02070309020205020404" pitchFamily="49" charset="0"/>
                <a:ea typeface="Arial Unicode MS" panose="020B0604020202020204" pitchFamily="34" charset="-128"/>
                <a:cs typeface="Courier New" panose="02070309020205020404" pitchFamily="49" charset="0"/>
              </a:rPr>
              <a:t>&gt;sample 1</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2</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AGTTGACTACTGCATACTCGTGCTAGCTGACTGTCGTACGTACGTAGCTAGTGATCGATCGATGCTAGCTA&gt;sample 3</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4</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AGTTGACTACTGCATACTCGTGCTAGCTGACTGTCGTACGTACGTAGCTAGTGATCGATCGATGCTAGCTA&gt;sample 5</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CATACTACTACTGAACGTTTGCTCCTGCtactatctctctctctctctctttctctctctctctctCATGC &gt;sample 6</a:t>
            </a:r>
          </a:p>
          <a:p>
            <a:r>
              <a:rPr lang="en-US" sz="1400" dirty="0">
                <a:latin typeface="Courier New" panose="02070309020205020404" pitchFamily="49" charset="0"/>
                <a:ea typeface="Arial Unicode MS" panose="020B0604020202020204" pitchFamily="34" charset="-128"/>
                <a:cs typeface="Courier New" panose="02070309020205020404" pitchFamily="49" charset="0"/>
              </a:rPr>
              <a:t>AGTTGACTACTGCATACTCGTGCTAGCTGACTGTCGTACGTACGTAGCTAGTGATCGATCGATGCTAGCTA</a:t>
            </a:r>
          </a:p>
          <a:p>
            <a:endParaRPr lang="en-US" sz="1400" dirty="0">
              <a:latin typeface="Courier New" panose="02070309020205020404" pitchFamily="49" charset="0"/>
              <a:ea typeface="Arial Unicode MS" panose="020B0604020202020204" pitchFamily="34" charset="-128"/>
              <a:cs typeface="Courier New" panose="02070309020205020404" pitchFamily="49" charset="0"/>
            </a:endParaRPr>
          </a:p>
        </p:txBody>
      </p:sp>
      <p:pic>
        <p:nvPicPr>
          <p:cNvPr id="6" name="Graphic 5" descr="Cow">
            <a:extLst>
              <a:ext uri="{FF2B5EF4-FFF2-40B4-BE49-F238E27FC236}">
                <a16:creationId xmlns:a16="http://schemas.microsoft.com/office/drawing/2014/main" id="{B9B5825A-9469-0749-B4CE-914750BE37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5117" y="1260028"/>
            <a:ext cx="914400" cy="914400"/>
          </a:xfrm>
          <a:prstGeom prst="rect">
            <a:avLst/>
          </a:prstGeom>
        </p:spPr>
      </p:pic>
      <p:pic>
        <p:nvPicPr>
          <p:cNvPr id="10" name="Graphic 9" descr="Cow">
            <a:extLst>
              <a:ext uri="{FF2B5EF4-FFF2-40B4-BE49-F238E27FC236}">
                <a16:creationId xmlns:a16="http://schemas.microsoft.com/office/drawing/2014/main" id="{88A0277C-B544-8D4B-B2BE-56CB69FAE3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0748" y="2261272"/>
            <a:ext cx="914400" cy="914400"/>
          </a:xfrm>
          <a:prstGeom prst="rect">
            <a:avLst/>
          </a:prstGeom>
        </p:spPr>
      </p:pic>
      <p:pic>
        <p:nvPicPr>
          <p:cNvPr id="11" name="Graphic 10" descr="Cow">
            <a:extLst>
              <a:ext uri="{FF2B5EF4-FFF2-40B4-BE49-F238E27FC236}">
                <a16:creationId xmlns:a16="http://schemas.microsoft.com/office/drawing/2014/main" id="{8189CD77-4201-244D-AD49-8031E612BD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4600" y="958656"/>
            <a:ext cx="914400" cy="914400"/>
          </a:xfrm>
          <a:prstGeom prst="rect">
            <a:avLst/>
          </a:prstGeom>
        </p:spPr>
      </p:pic>
      <p:pic>
        <p:nvPicPr>
          <p:cNvPr id="12" name="Graphic 11" descr="Cow">
            <a:extLst>
              <a:ext uri="{FF2B5EF4-FFF2-40B4-BE49-F238E27FC236}">
                <a16:creationId xmlns:a16="http://schemas.microsoft.com/office/drawing/2014/main" id="{8EDA1030-E186-3544-87D6-0460FECF47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7760" y="2108872"/>
            <a:ext cx="914400" cy="914400"/>
          </a:xfrm>
          <a:prstGeom prst="rect">
            <a:avLst/>
          </a:prstGeom>
        </p:spPr>
      </p:pic>
      <p:pic>
        <p:nvPicPr>
          <p:cNvPr id="13" name="Graphic 12" descr="Cow">
            <a:extLst>
              <a:ext uri="{FF2B5EF4-FFF2-40B4-BE49-F238E27FC236}">
                <a16:creationId xmlns:a16="http://schemas.microsoft.com/office/drawing/2014/main" id="{EC1AD995-3279-FE40-9C08-D9A5878769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3360" y="958656"/>
            <a:ext cx="914400" cy="914400"/>
          </a:xfrm>
          <a:prstGeom prst="rect">
            <a:avLst/>
          </a:prstGeom>
        </p:spPr>
      </p:pic>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2324" y="1061600"/>
            <a:ext cx="914400" cy="914400"/>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4357" y="1873056"/>
            <a:ext cx="914400" cy="914400"/>
          </a:xfrm>
          <a:prstGeom prst="rect">
            <a:avLst/>
          </a:prstGeom>
        </p:spPr>
      </p:pic>
      <p:pic>
        <p:nvPicPr>
          <p:cNvPr id="16" name="Graphic 15" descr="Cow">
            <a:extLst>
              <a:ext uri="{FF2B5EF4-FFF2-40B4-BE49-F238E27FC236}">
                <a16:creationId xmlns:a16="http://schemas.microsoft.com/office/drawing/2014/main" id="{D3BEAE1B-CDC6-EE41-9E82-5BE80392B9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254" y="2269912"/>
            <a:ext cx="914400" cy="914400"/>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4052" y="2146260"/>
            <a:ext cx="914400" cy="914400"/>
          </a:xfrm>
          <a:prstGeom prst="rect">
            <a:avLst/>
          </a:prstGeom>
        </p:spPr>
      </p:pic>
    </p:spTree>
    <p:extLst>
      <p:ext uri="{BB962C8B-B14F-4D97-AF65-F5344CB8AC3E}">
        <p14:creationId xmlns:p14="http://schemas.microsoft.com/office/powerpoint/2010/main" val="85648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BBE3C-59E5-F448-8B16-6573F317B827}"/>
              </a:ext>
            </a:extLst>
          </p:cNvPr>
          <p:cNvSpPr txBox="1"/>
          <p:nvPr/>
        </p:nvSpPr>
        <p:spPr>
          <a:xfrm>
            <a:off x="0" y="-1"/>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GWAS – Continuous trait</a:t>
            </a:r>
          </a:p>
          <a:p>
            <a:endParaRPr lang="en-US" sz="1000" dirty="0"/>
          </a:p>
        </p:txBody>
      </p:sp>
      <p:sp>
        <p:nvSpPr>
          <p:cNvPr id="2" name="Parallelogram 1">
            <a:extLst>
              <a:ext uri="{FF2B5EF4-FFF2-40B4-BE49-F238E27FC236}">
                <a16:creationId xmlns:a16="http://schemas.microsoft.com/office/drawing/2014/main" id="{8DD63625-EACA-AD4A-8C7F-045DEBEDAC0D}"/>
              </a:ext>
            </a:extLst>
          </p:cNvPr>
          <p:cNvSpPr/>
          <p:nvPr/>
        </p:nvSpPr>
        <p:spPr>
          <a:xfrm>
            <a:off x="4937760" y="2425566"/>
            <a:ext cx="2387065" cy="914400"/>
          </a:xfrm>
          <a:prstGeom prst="parallelogram">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CC014-7172-0B4E-BDF1-0EEDA8DA0274}"/>
              </a:ext>
            </a:extLst>
          </p:cNvPr>
          <p:cNvSpPr txBox="1"/>
          <p:nvPr/>
        </p:nvSpPr>
        <p:spPr>
          <a:xfrm>
            <a:off x="593767" y="1056625"/>
            <a:ext cx="5054533" cy="5262979"/>
          </a:xfrm>
          <a:prstGeom prst="rect">
            <a:avLst/>
          </a:prstGeom>
          <a:noFill/>
        </p:spPr>
        <p:txBody>
          <a:bodyPr wrap="square" rtlCol="0">
            <a:spAutoFit/>
          </a:bodyPr>
          <a:lstStyle/>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AGTTGACTACTGCATACTCGT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a:p>
            <a:r>
              <a:rPr lang="en-US" sz="2800" dirty="0">
                <a:latin typeface="Courier New" panose="02070309020205020404" pitchFamily="49" charset="0"/>
                <a:ea typeface="Arial Unicode MS" panose="020B0604020202020204" pitchFamily="34" charset="-128"/>
                <a:cs typeface="Courier New" panose="02070309020205020404" pitchFamily="49" charset="0"/>
              </a:rPr>
              <a:t>TGTTGACTACTGCATACTCGT</a:t>
            </a:r>
          </a:p>
        </p:txBody>
      </p:sp>
      <p:pic>
        <p:nvPicPr>
          <p:cNvPr id="14" name="Graphic 13" descr="Cow">
            <a:extLst>
              <a:ext uri="{FF2B5EF4-FFF2-40B4-BE49-F238E27FC236}">
                <a16:creationId xmlns:a16="http://schemas.microsoft.com/office/drawing/2014/main" id="{CF784612-7A8B-DD49-B774-DE6A723364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4" y="2974751"/>
            <a:ext cx="338842" cy="338842"/>
          </a:xfrm>
          <a:prstGeom prst="rect">
            <a:avLst/>
          </a:prstGeom>
        </p:spPr>
      </p:pic>
      <p:pic>
        <p:nvPicPr>
          <p:cNvPr id="15" name="Graphic 14" descr="Cow">
            <a:extLst>
              <a:ext uri="{FF2B5EF4-FFF2-40B4-BE49-F238E27FC236}">
                <a16:creationId xmlns:a16="http://schemas.microsoft.com/office/drawing/2014/main" id="{213373D8-9EED-0C4A-BF02-75A64716E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1326730"/>
            <a:ext cx="338842" cy="338842"/>
          </a:xfrm>
          <a:prstGeom prst="rect">
            <a:avLst/>
          </a:prstGeom>
        </p:spPr>
      </p:pic>
      <p:pic>
        <p:nvPicPr>
          <p:cNvPr id="17" name="Graphic 16" descr="Cow">
            <a:extLst>
              <a:ext uri="{FF2B5EF4-FFF2-40B4-BE49-F238E27FC236}">
                <a16:creationId xmlns:a16="http://schemas.microsoft.com/office/drawing/2014/main" id="{76E73B2D-4EDA-2446-9A2E-9477E2C7AB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2210149"/>
            <a:ext cx="338842" cy="338842"/>
          </a:xfrm>
          <a:prstGeom prst="rect">
            <a:avLst/>
          </a:prstGeom>
        </p:spPr>
      </p:pic>
      <p:sp>
        <p:nvSpPr>
          <p:cNvPr id="3" name="Rectangle 2">
            <a:extLst>
              <a:ext uri="{FF2B5EF4-FFF2-40B4-BE49-F238E27FC236}">
                <a16:creationId xmlns:a16="http://schemas.microsoft.com/office/drawing/2014/main" id="{EA2F97B6-3119-AA43-B5B0-D323660617A5}"/>
              </a:ext>
            </a:extLst>
          </p:cNvPr>
          <p:cNvSpPr/>
          <p:nvPr/>
        </p:nvSpPr>
        <p:spPr>
          <a:xfrm>
            <a:off x="7493331" y="1479279"/>
            <a:ext cx="3257463" cy="2898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ow">
            <a:extLst>
              <a:ext uri="{FF2B5EF4-FFF2-40B4-BE49-F238E27FC236}">
                <a16:creationId xmlns:a16="http://schemas.microsoft.com/office/drawing/2014/main" id="{075737E2-C1EE-CF40-AFD7-8FC51ACE54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75" y="4778427"/>
            <a:ext cx="338842" cy="338842"/>
          </a:xfrm>
          <a:prstGeom prst="rect">
            <a:avLst/>
          </a:prstGeom>
        </p:spPr>
      </p:pic>
      <p:pic>
        <p:nvPicPr>
          <p:cNvPr id="19" name="Graphic 18" descr="Cow">
            <a:extLst>
              <a:ext uri="{FF2B5EF4-FFF2-40B4-BE49-F238E27FC236}">
                <a16:creationId xmlns:a16="http://schemas.microsoft.com/office/drawing/2014/main" id="{B50CB5B2-F96E-6E4A-8440-51C83B6D4F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504" y="5596705"/>
            <a:ext cx="338842" cy="338842"/>
          </a:xfrm>
          <a:prstGeom prst="rect">
            <a:avLst/>
          </a:prstGeom>
        </p:spPr>
      </p:pic>
      <p:pic>
        <p:nvPicPr>
          <p:cNvPr id="20" name="Graphic 19" descr="Cow">
            <a:extLst>
              <a:ext uri="{FF2B5EF4-FFF2-40B4-BE49-F238E27FC236}">
                <a16:creationId xmlns:a16="http://schemas.microsoft.com/office/drawing/2014/main" id="{B5C2BF80-AD66-FB48-AFD8-076ACF5F6C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04" y="3928420"/>
            <a:ext cx="338842" cy="338842"/>
          </a:xfrm>
          <a:prstGeom prst="rect">
            <a:avLst/>
          </a:prstGeom>
        </p:spPr>
      </p:pic>
      <p:sp>
        <p:nvSpPr>
          <p:cNvPr id="5" name="Rectangle 4">
            <a:extLst>
              <a:ext uri="{FF2B5EF4-FFF2-40B4-BE49-F238E27FC236}">
                <a16:creationId xmlns:a16="http://schemas.microsoft.com/office/drawing/2014/main" id="{1D2FF24C-A651-6246-B47B-BD329A0ED98C}"/>
              </a:ext>
            </a:extLst>
          </p:cNvPr>
          <p:cNvSpPr/>
          <p:nvPr/>
        </p:nvSpPr>
        <p:spPr>
          <a:xfrm>
            <a:off x="593767" y="105662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66329D9-1227-7843-AF76-BF12807ACDFF}"/>
              </a:ext>
            </a:extLst>
          </p:cNvPr>
          <p:cNvSpPr/>
          <p:nvPr/>
        </p:nvSpPr>
        <p:spPr>
          <a:xfrm>
            <a:off x="593766" y="192110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22EE3E2-F339-064D-AEDB-63A2DC03302A}"/>
              </a:ext>
            </a:extLst>
          </p:cNvPr>
          <p:cNvSpPr/>
          <p:nvPr/>
        </p:nvSpPr>
        <p:spPr>
          <a:xfrm>
            <a:off x="593765" y="2785426"/>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3AEF3D-BC64-FD45-814E-23231BBA6FA7}"/>
              </a:ext>
            </a:extLst>
          </p:cNvPr>
          <p:cNvSpPr/>
          <p:nvPr/>
        </p:nvSpPr>
        <p:spPr>
          <a:xfrm>
            <a:off x="593764" y="363019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ACF5ED-A23A-9540-AD68-50E9E0A74E8E}"/>
              </a:ext>
            </a:extLst>
          </p:cNvPr>
          <p:cNvSpPr/>
          <p:nvPr/>
        </p:nvSpPr>
        <p:spPr>
          <a:xfrm>
            <a:off x="593764" y="4482635"/>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0DE2F-7925-8244-857B-13A3532CA626}"/>
              </a:ext>
            </a:extLst>
          </p:cNvPr>
          <p:cNvSpPr/>
          <p:nvPr/>
        </p:nvSpPr>
        <p:spPr>
          <a:xfrm>
            <a:off x="593763" y="5326600"/>
            <a:ext cx="4583875" cy="8790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2DEFDD-1584-524E-8C05-2D63C38304B6}"/>
              </a:ext>
            </a:extLst>
          </p:cNvPr>
          <p:cNvSpPr txBox="1"/>
          <p:nvPr/>
        </p:nvSpPr>
        <p:spPr>
          <a:xfrm>
            <a:off x="7584846" y="4377618"/>
            <a:ext cx="3074431" cy="369332"/>
          </a:xfrm>
          <a:prstGeom prst="rect">
            <a:avLst/>
          </a:prstGeom>
          <a:noFill/>
        </p:spPr>
        <p:txBody>
          <a:bodyPr wrap="none" rtlCol="0">
            <a:spAutoFit/>
          </a:bodyPr>
          <a:lstStyle/>
          <a:p>
            <a:r>
              <a:rPr lang="en-US" dirty="0"/>
              <a:t>AA                   AT                      TT</a:t>
            </a:r>
          </a:p>
        </p:txBody>
      </p:sp>
      <p:pic>
        <p:nvPicPr>
          <p:cNvPr id="26" name="Graphic 25" descr="Cow">
            <a:extLst>
              <a:ext uri="{FF2B5EF4-FFF2-40B4-BE49-F238E27FC236}">
                <a16:creationId xmlns:a16="http://schemas.microsoft.com/office/drawing/2014/main" id="{C93891AE-9048-234A-AF49-7939E4D500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3018" y="3994441"/>
            <a:ext cx="338842" cy="338842"/>
          </a:xfrm>
          <a:prstGeom prst="rect">
            <a:avLst/>
          </a:prstGeom>
        </p:spPr>
      </p:pic>
      <p:pic>
        <p:nvPicPr>
          <p:cNvPr id="27" name="Graphic 26" descr="Cow">
            <a:extLst>
              <a:ext uri="{FF2B5EF4-FFF2-40B4-BE49-F238E27FC236}">
                <a16:creationId xmlns:a16="http://schemas.microsoft.com/office/drawing/2014/main" id="{29D8598B-5783-6640-BB49-437DBF6A38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2312" y="1402254"/>
            <a:ext cx="338842" cy="338842"/>
          </a:xfrm>
          <a:prstGeom prst="rect">
            <a:avLst/>
          </a:prstGeom>
        </p:spPr>
      </p:pic>
      <p:pic>
        <p:nvPicPr>
          <p:cNvPr id="28" name="Graphic 27" descr="Cow">
            <a:extLst>
              <a:ext uri="{FF2B5EF4-FFF2-40B4-BE49-F238E27FC236}">
                <a16:creationId xmlns:a16="http://schemas.microsoft.com/office/drawing/2014/main" id="{EE5E2AC9-8F72-5447-B59C-A04C7396D3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3829" y="2664397"/>
            <a:ext cx="338842" cy="338842"/>
          </a:xfrm>
          <a:prstGeom prst="rect">
            <a:avLst/>
          </a:prstGeom>
        </p:spPr>
      </p:pic>
      <p:sp>
        <p:nvSpPr>
          <p:cNvPr id="9" name="TextBox 8">
            <a:extLst>
              <a:ext uri="{FF2B5EF4-FFF2-40B4-BE49-F238E27FC236}">
                <a16:creationId xmlns:a16="http://schemas.microsoft.com/office/drawing/2014/main" id="{139D3221-4626-A242-9E52-926DB708DC62}"/>
              </a:ext>
            </a:extLst>
          </p:cNvPr>
          <p:cNvSpPr txBox="1"/>
          <p:nvPr/>
        </p:nvSpPr>
        <p:spPr>
          <a:xfrm rot="16200000">
            <a:off x="6752037" y="2649152"/>
            <a:ext cx="1113253" cy="369332"/>
          </a:xfrm>
          <a:prstGeom prst="rect">
            <a:avLst/>
          </a:prstGeom>
          <a:noFill/>
        </p:spPr>
        <p:txBody>
          <a:bodyPr wrap="none" rtlCol="0">
            <a:spAutoFit/>
          </a:bodyPr>
          <a:lstStyle/>
          <a:p>
            <a:r>
              <a:rPr lang="en-US" dirty="0"/>
              <a:t>coat color</a:t>
            </a:r>
          </a:p>
        </p:txBody>
      </p:sp>
      <p:sp>
        <p:nvSpPr>
          <p:cNvPr id="31" name="Rectangle 30">
            <a:extLst>
              <a:ext uri="{FF2B5EF4-FFF2-40B4-BE49-F238E27FC236}">
                <a16:creationId xmlns:a16="http://schemas.microsoft.com/office/drawing/2014/main" id="{7A572D2B-5D70-2F4E-808A-8D854F150189}"/>
              </a:ext>
            </a:extLst>
          </p:cNvPr>
          <p:cNvSpPr/>
          <p:nvPr/>
        </p:nvSpPr>
        <p:spPr>
          <a:xfrm>
            <a:off x="605638" y="1056625"/>
            <a:ext cx="320637" cy="5149028"/>
          </a:xfrm>
          <a:prstGeom prst="rect">
            <a:avLst/>
          </a:prstGeom>
          <a:solidFill>
            <a:srgbClr val="FF2600">
              <a:alpha val="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9508976-1ACE-E642-90A5-140C7BBD666B}"/>
              </a:ext>
            </a:extLst>
          </p:cNvPr>
          <p:cNvSpPr/>
          <p:nvPr/>
        </p:nvSpPr>
        <p:spPr>
          <a:xfrm>
            <a:off x="7677050" y="15716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675608C-F0C4-5F4B-B4F8-ACB6F7106BE9}"/>
              </a:ext>
            </a:extLst>
          </p:cNvPr>
          <p:cNvSpPr/>
          <p:nvPr/>
        </p:nvSpPr>
        <p:spPr>
          <a:xfrm>
            <a:off x="7677050" y="2773028"/>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33F94CF-76BE-454C-9126-2884279AABD7}"/>
              </a:ext>
            </a:extLst>
          </p:cNvPr>
          <p:cNvSpPr/>
          <p:nvPr/>
        </p:nvSpPr>
        <p:spPr>
          <a:xfrm>
            <a:off x="9053328" y="4071307"/>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46B36F6-3C9C-AC4A-B670-8F19E2943220}"/>
              </a:ext>
            </a:extLst>
          </p:cNvPr>
          <p:cNvSpPr/>
          <p:nvPr/>
        </p:nvSpPr>
        <p:spPr>
          <a:xfrm>
            <a:off x="10331883" y="2787660"/>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DA3ACB1-3244-E44F-8641-F31CA43D09C8}"/>
              </a:ext>
            </a:extLst>
          </p:cNvPr>
          <p:cNvSpPr/>
          <p:nvPr/>
        </p:nvSpPr>
        <p:spPr>
          <a:xfrm>
            <a:off x="8859466" y="4071307"/>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8689A32-5422-9B42-9931-04FF187361F2}"/>
              </a:ext>
            </a:extLst>
          </p:cNvPr>
          <p:cNvSpPr/>
          <p:nvPr/>
        </p:nvSpPr>
        <p:spPr>
          <a:xfrm>
            <a:off x="10331883" y="1533175"/>
            <a:ext cx="193862" cy="19021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467398AB-5E5A-DE45-BAF2-8856941C91F4}"/>
              </a:ext>
            </a:extLst>
          </p:cNvPr>
          <p:cNvCxnSpPr/>
          <p:nvPr/>
        </p:nvCxnSpPr>
        <p:spPr>
          <a:xfrm>
            <a:off x="7584846" y="2868133"/>
            <a:ext cx="2940899" cy="0"/>
          </a:xfrm>
          <a:prstGeom prst="line">
            <a:avLst/>
          </a:prstGeom>
          <a:ln w="38100">
            <a:solidFill>
              <a:srgbClr val="C00000"/>
            </a:solidFill>
            <a:prstDash val="sysDash"/>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F9CAA453-54DB-8F42-B574-589F744F9AB1}"/>
              </a:ext>
            </a:extLst>
          </p:cNvPr>
          <p:cNvSpPr txBox="1"/>
          <p:nvPr/>
        </p:nvSpPr>
        <p:spPr>
          <a:xfrm>
            <a:off x="8793513" y="3294679"/>
            <a:ext cx="1538370" cy="369332"/>
          </a:xfrm>
          <a:prstGeom prst="rect">
            <a:avLst/>
          </a:prstGeom>
          <a:noFill/>
        </p:spPr>
        <p:txBody>
          <a:bodyPr wrap="none" rtlCol="0">
            <a:spAutoFit/>
          </a:bodyPr>
          <a:lstStyle/>
          <a:p>
            <a:r>
              <a:rPr lang="en-US" dirty="0"/>
              <a:t>Not significant</a:t>
            </a:r>
          </a:p>
        </p:txBody>
      </p:sp>
    </p:spTree>
    <p:extLst>
      <p:ext uri="{BB962C8B-B14F-4D97-AF65-F5344CB8AC3E}">
        <p14:creationId xmlns:p14="http://schemas.microsoft.com/office/powerpoint/2010/main" val="214875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4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17156</TotalTime>
  <Words>1969</Words>
  <Application>Microsoft Macintosh PowerPoint</Application>
  <PresentationFormat>Widescreen</PresentationFormat>
  <Paragraphs>447</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Courier New</vt:lpstr>
      <vt:lpstr>Office Theme</vt:lpstr>
      <vt:lpstr>      Random Effects, and what to do when there is no existing method.   Biology 683     Heath Blackmon</vt:lpstr>
      <vt:lpstr>Other kinds of regression</vt:lpstr>
      <vt:lpstr>GLM and LM function in R</vt:lpstr>
      <vt:lpstr>R versus the math implied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Mixed models</vt:lpstr>
      <vt:lpstr>Mixed models</vt:lpstr>
      <vt:lpstr>Example of fixed effects</vt:lpstr>
      <vt:lpstr>Example of fixed effects (two factor ANOVA)</vt:lpstr>
      <vt:lpstr>Interpreting Coefficients</vt:lpstr>
      <vt:lpstr>What is a random effect</vt:lpstr>
      <vt:lpstr>What is a random effect</vt:lpstr>
      <vt:lpstr>Example of random effects</vt:lpstr>
      <vt:lpstr>Example of random effects</vt:lpstr>
      <vt:lpstr>Implementing a mixed effects model</vt:lpstr>
      <vt:lpstr>Implementing a mixed effects model</vt:lpstr>
      <vt:lpstr>Implementing a mixed effects model</vt:lpstr>
      <vt:lpstr>Considerations for models with random effects</vt:lpstr>
      <vt:lpstr>Links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192</cp:revision>
  <cp:lastPrinted>2018-01-03T17:27:34Z</cp:lastPrinted>
  <dcterms:created xsi:type="dcterms:W3CDTF">2018-01-03T17:15:04Z</dcterms:created>
  <dcterms:modified xsi:type="dcterms:W3CDTF">2024-10-16T20:30:04Z</dcterms:modified>
</cp:coreProperties>
</file>